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61"/>
  </p:notesMasterIdLst>
  <p:sldIdLst>
    <p:sldId id="259" r:id="rId2"/>
    <p:sldId id="356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88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77" r:id="rId24"/>
    <p:sldId id="378" r:id="rId25"/>
    <p:sldId id="379" r:id="rId26"/>
    <p:sldId id="380" r:id="rId27"/>
    <p:sldId id="381" r:id="rId28"/>
    <p:sldId id="355" r:id="rId29"/>
    <p:sldId id="382" r:id="rId30"/>
    <p:sldId id="383" r:id="rId31"/>
    <p:sldId id="384" r:id="rId32"/>
    <p:sldId id="385" r:id="rId33"/>
    <p:sldId id="386" r:id="rId34"/>
    <p:sldId id="387" r:id="rId35"/>
    <p:sldId id="389" r:id="rId36"/>
    <p:sldId id="344" r:id="rId37"/>
    <p:sldId id="390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328" r:id="rId48"/>
    <p:sldId id="400" r:id="rId49"/>
    <p:sldId id="348" r:id="rId50"/>
    <p:sldId id="401" r:id="rId51"/>
    <p:sldId id="402" r:id="rId52"/>
    <p:sldId id="403" r:id="rId53"/>
    <p:sldId id="329" r:id="rId54"/>
    <p:sldId id="404" r:id="rId55"/>
    <p:sldId id="405" r:id="rId56"/>
    <p:sldId id="406" r:id="rId57"/>
    <p:sldId id="407" r:id="rId58"/>
    <p:sldId id="408" r:id="rId59"/>
    <p:sldId id="444" r:id="rId60"/>
  </p:sldIdLst>
  <p:sldSz cx="9144000" cy="5143500" type="screen16x9"/>
  <p:notesSz cx="6858000" cy="9144000"/>
  <p:embeddedFontLst>
    <p:embeddedFont>
      <p:font typeface="Bebas Neue" panose="020B0606020202050201" pitchFamily="34" charset="-94"/>
      <p:regular r:id="rId62"/>
    </p:embeddedFont>
    <p:embeddedFont>
      <p:font typeface="Manrope" panose="020B0604020202020204" charset="0"/>
      <p:regular r:id="rId63"/>
      <p:bold r:id="rId64"/>
    </p:embeddedFont>
    <p:embeddedFont>
      <p:font typeface="Work Sans" pitchFamily="2" charset="-94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363E27-73C0-447C-BE04-DB68E737DBC1}">
  <a:tblStyle styleId="{05363E27-73C0-447C-BE04-DB68E737DB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8fca45b1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38fca45b1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22F4AA37-D562-655A-CEAF-2D378B0C0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8B7B1759-32D4-6A9B-14BA-6ADC9F3F15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D1256F3B-14BC-F170-4B9F-4E390CE960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359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FF8B753C-8F0A-59AE-7BE6-A55306857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AD85F95A-5751-3342-B125-A47BBC451D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0F98AB4E-A8B3-F83C-2CDE-E9645C3624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90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8B13EE92-E583-040A-6CD9-379C68EF1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8fca45b16_0_11:notes">
            <a:extLst>
              <a:ext uri="{FF2B5EF4-FFF2-40B4-BE49-F238E27FC236}">
                <a16:creationId xmlns:a16="http://schemas.microsoft.com/office/drawing/2014/main" id="{5FA2B070-2391-764B-7857-6D13B1BF2E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38fca45b16_0_11:notes">
            <a:extLst>
              <a:ext uri="{FF2B5EF4-FFF2-40B4-BE49-F238E27FC236}">
                <a16:creationId xmlns:a16="http://schemas.microsoft.com/office/drawing/2014/main" id="{97A2AFA3-D751-9D32-5FFD-96BAE9CD4E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40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CB9C429D-8481-120D-7C06-8996AA72C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A5AEB698-DEDC-2BD5-ECA4-CF930E109E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CD7AC4FC-BF55-F03F-2E9C-058C3C665C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8676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C87174D6-C9FF-3350-4304-03468A44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5FDE08E2-FB97-6E59-7492-D3208407F5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50032D68-79E2-3F67-4523-2A09BF5FC3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301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5F5740ED-55B4-6B47-DB5D-1BBCFA731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C3CCCB8F-1BE8-AA71-2A6E-DE5BAD0160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BC74928D-067B-B6FA-4EAB-3E640EB36B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067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3E4710F0-9925-7083-DDCB-D57275F87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05F968B6-212E-EF72-A0A4-FA8A8406ED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91CEBBC6-A418-AEE3-1310-7466C6B689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6961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D819DABB-D1EA-04BC-51D2-04AC8990A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A44DABD2-56D4-1457-7F9B-4AED119D9D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B95A59C0-22A7-166A-0096-DD1B5C49BF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056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18D57972-9957-2192-3CFF-6C7D6F636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878715FD-942D-BAB9-ADC3-0F5331C8E7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03626F0A-F3E3-F476-C49B-13BE33B804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914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329C4433-FCD9-32C5-7762-4402D7BA5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B8512DCC-8BA8-E285-486A-17312947F1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968CD26D-3771-55F3-E6AA-F25D8AC90C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302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AEA31AE4-A4CC-1478-7665-4D1EC74BF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D4F39C88-E6F2-8613-4E64-816841E431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8F8A2AB9-A06E-741E-5330-2DE49079B0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505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50170721-1B4E-3C0C-4397-F6B0AF826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C1CE7F2A-7E12-5B38-FE12-40AF9196C6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53AD28F9-57C8-364F-E37B-19EEC3836E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669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C5B0049F-02B0-34A8-1CED-5D077813E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B8E49063-E93E-6674-099C-BE1363A848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E3182B87-A52F-55E7-32BD-D8A53B768B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2841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191C3F7E-98F6-C651-98F2-65AE2966B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5FBC09ED-2FC2-859C-B810-2CC47610EB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2B671BFF-9C97-BBBC-4DF6-03FF2ABA15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683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9EB98561-F4B0-C3AE-C955-2C66C3F16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8fca45b16_0_11:notes">
            <a:extLst>
              <a:ext uri="{FF2B5EF4-FFF2-40B4-BE49-F238E27FC236}">
                <a16:creationId xmlns:a16="http://schemas.microsoft.com/office/drawing/2014/main" id="{1532BD44-8999-66A4-F0E6-0D48B80543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38fca45b16_0_11:notes">
            <a:extLst>
              <a:ext uri="{FF2B5EF4-FFF2-40B4-BE49-F238E27FC236}">
                <a16:creationId xmlns:a16="http://schemas.microsoft.com/office/drawing/2014/main" id="{47AA0402-46C0-FB14-F0DC-978DB219A5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985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9864E0D6-5A82-960E-CEE6-6B7A6043A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737F1F74-A1AC-B852-791D-6056B789FC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01A05738-8DC6-7FDA-4892-8BF2CB45FD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160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82DB0648-A1DA-0ECB-602F-9B758BA57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9E2F9B86-0380-D645-B2C2-8E92885E71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8468FEFB-A19A-B4FD-3F05-3D93A72483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415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4C3D0921-9D15-D523-0D9A-D6E19382B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4A6BD808-B034-E21F-3B31-716998850A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918E36C5-CCF5-6B12-5CC2-A184F5F8C4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035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0E887F36-FAF2-1E63-305C-046D2D83E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266767EB-FC46-49CD-D27F-21759CDEA4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A02F97F7-C023-2655-3E75-950FC66405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6400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0E887F36-FAF2-1E63-305C-046D2D83E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266767EB-FC46-49CD-D27F-21759CDEA4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A02F97F7-C023-2655-3E75-950FC66405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996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79F83800-F78E-40C3-5CC1-4BFE5EFAA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8fca45b16_0_11:notes">
            <a:extLst>
              <a:ext uri="{FF2B5EF4-FFF2-40B4-BE49-F238E27FC236}">
                <a16:creationId xmlns:a16="http://schemas.microsoft.com/office/drawing/2014/main" id="{0D534406-C907-91EF-AD84-3DA514FF6C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38fca45b16_0_11:notes">
            <a:extLst>
              <a:ext uri="{FF2B5EF4-FFF2-40B4-BE49-F238E27FC236}">
                <a16:creationId xmlns:a16="http://schemas.microsoft.com/office/drawing/2014/main" id="{1CC8CE57-39AA-8E72-5BE3-129D37BB47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757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90D5EC46-5DFD-0ABE-ED50-8BD37EB8D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0A7045A1-A5E1-5738-F509-37EB6A5800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04043589-2C0F-6A09-C35A-8B478562D7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344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8C6441BF-47CB-8E0E-6C88-3E7018C68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1E4ECABA-2E11-C845-1749-EE355A248D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C7F7D3CE-6D69-B0AB-B2CC-14A004371B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8558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F1E8F21A-9DEA-17AF-271E-A3C940269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0F1FC7D7-E118-E56A-66D3-25EBEBCC39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11FADD61-C3B1-45B6-045D-08300B4BD9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181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C8827B97-145B-E296-5AE7-01B6F2C3D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BAD9C399-E498-6E68-E3B8-30F7E8E373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9844B415-9AC8-0DC2-43D7-5E3F9C5F3A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5139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F47EAF97-D6C8-7234-EC24-D09F947C4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F053080A-CF46-FAD5-EBC5-1DF82B94B7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09BBE79D-7EF8-424A-4DC0-92BC4B0607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0783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3A4EE811-CADF-E1BA-034C-084D8D0FE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30CB9E32-68B4-C851-FE9C-625353A0AA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479116AB-B0EE-72D8-9A71-DD681A236C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77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B01D49FB-5CF0-3CEF-BCA5-CAFD5CAAB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8fca45b16_0_11:notes">
            <a:extLst>
              <a:ext uri="{FF2B5EF4-FFF2-40B4-BE49-F238E27FC236}">
                <a16:creationId xmlns:a16="http://schemas.microsoft.com/office/drawing/2014/main" id="{EFF8BCA7-DDD8-470A-0CDB-CBE5A010F1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38fca45b16_0_11:notes">
            <a:extLst>
              <a:ext uri="{FF2B5EF4-FFF2-40B4-BE49-F238E27FC236}">
                <a16:creationId xmlns:a16="http://schemas.microsoft.com/office/drawing/2014/main" id="{70B5340A-65B0-5677-9457-F87A78293A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0039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FDF137E1-35E4-BBDE-5FED-C9B5EDCCE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6AB79412-44E4-DDB5-D3DA-F56E76B497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74DFACC9-1759-5364-D70B-68A27E21F3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0325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AE5BEEFA-F551-BB25-8849-CA2EA8F36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4CB6E179-31F1-8726-C0E7-5F7FE3DD42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BB6A0CC2-AA40-F741-A2F0-DA8632D10B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88067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78455DFD-80CF-B4F4-CBB1-9FFBA349C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98DE8639-7CCE-7092-E69E-F69114A17B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F196C8D6-2630-DBAD-F30B-92BCC1BC35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78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97176B79-F239-5479-78D1-ED6608CE2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502189E6-CB77-EC79-AA79-A0EF78EE1F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86111989-47C6-1967-BA8B-926F37D1E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28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F4C1FF56-EC4B-93B8-084E-EC3A54269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434F3265-18D4-8778-08C1-0386B8B6F3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4B280293-3F66-99DD-EB6A-9432B434F8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38642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2A22352F-6D78-C446-A4D3-FE018645F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367428A2-171F-4EDF-0D1E-8AD2391A0E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5725A254-21FF-02A1-2FCB-718E17A2DD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1035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927FBA9F-18AE-5A16-6F40-7BCEED07D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8fca45b16_0_11:notes">
            <a:extLst>
              <a:ext uri="{FF2B5EF4-FFF2-40B4-BE49-F238E27FC236}">
                <a16:creationId xmlns:a16="http://schemas.microsoft.com/office/drawing/2014/main" id="{3040DE01-D636-D04D-ABAB-21ECD75E27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38fca45b16_0_11:notes">
            <a:extLst>
              <a:ext uri="{FF2B5EF4-FFF2-40B4-BE49-F238E27FC236}">
                <a16:creationId xmlns:a16="http://schemas.microsoft.com/office/drawing/2014/main" id="{A6D2ACEE-A3B7-885D-680F-E3DCEDE856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7370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4DC11583-516E-E608-B66D-F4AAA861B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C71EDBA2-D89B-AD67-B19A-AE3B00D2AE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27CF090E-7076-2221-1745-22F4712020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8247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69E65F6D-FE91-2956-321F-FB3FAF1EE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68B2BAFC-C8C6-F580-D6B0-49DF89EF96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432863FC-6EF5-6DD6-8151-73F8E2B163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9146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708C2BA7-37C6-5B00-C3C5-707EFEE16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34F63502-0099-FAA3-BE0E-D7C4E659DA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BF254612-95D8-E489-0B8D-26DF77DEE7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2485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CA0E8D2F-7F83-72D2-B942-CBA128805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88E63AFE-182A-9ECF-1AC1-344C3ED3A1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EC0D798D-DD22-F4BC-46CA-596C6E5426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9948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8C405461-BF5A-73DC-B861-B80A2137E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6F7C2EF6-4DCA-9F1A-0FA5-1E2B0B0A3F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A06B2428-60F5-8673-56C3-F37F9A27FB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0684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2D5E7DF8-E320-AE50-1A1A-D29F9522B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8fca45b16_0_11:notes">
            <a:extLst>
              <a:ext uri="{FF2B5EF4-FFF2-40B4-BE49-F238E27FC236}">
                <a16:creationId xmlns:a16="http://schemas.microsoft.com/office/drawing/2014/main" id="{7995B9CC-19E4-3B61-B14F-2E41B83F71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38fca45b16_0_11:notes">
            <a:extLst>
              <a:ext uri="{FF2B5EF4-FFF2-40B4-BE49-F238E27FC236}">
                <a16:creationId xmlns:a16="http://schemas.microsoft.com/office/drawing/2014/main" id="{90A00F66-73D3-91F6-E9FB-E9643C42CC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9059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B34678E3-6F2B-3018-3352-5C439B922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FF26043B-80DA-9A29-A869-A0312BE4E8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39BFFB67-303C-BFE9-2C9D-67EBE92804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7812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030E0882-08C0-2525-F7C0-F2F16252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C6190B3C-56F8-98FB-87D8-35CB5B1786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A49819B3-6DE0-882B-A791-7393C96A46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025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4FFBB863-72D4-D2E5-79A6-67952D629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75D34E8D-6F82-8F44-69D9-309B4763FB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1364EC17-828E-91BC-BE9A-2F0D235AF8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1132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3D2C2224-1BB8-931E-D893-39FE22218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E6E74681-5BB7-F190-E75C-087273C03A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6C6763B2-6964-6DD7-734B-4B53487094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1642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AA3B9DA5-675D-EE1D-CB8A-E261620AB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B42E9C9B-2FCD-FCD9-DF88-EBA38CCD54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F52C0EEA-52E6-253E-AEA3-9DC3361386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6224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440325DE-8E87-6C23-BA66-8A3D7887E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A731D321-E8FE-3293-F703-8E127E7C7C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2DF1BDF6-8E1F-C89C-9322-75F6F5CB25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44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529EC88B-9F5C-6684-DDE6-2BA44F797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8fca45b16_0_11:notes">
            <a:extLst>
              <a:ext uri="{FF2B5EF4-FFF2-40B4-BE49-F238E27FC236}">
                <a16:creationId xmlns:a16="http://schemas.microsoft.com/office/drawing/2014/main" id="{620C9545-FA0F-238C-DC7A-E9BD73D8A1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38fca45b16_0_11:notes">
            <a:extLst>
              <a:ext uri="{FF2B5EF4-FFF2-40B4-BE49-F238E27FC236}">
                <a16:creationId xmlns:a16="http://schemas.microsoft.com/office/drawing/2014/main" id="{F84262DC-FA9C-6D49-8C85-9476652D8E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0436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968087EE-8F46-7E8E-40A1-541638EF5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A76EE6AA-D6AD-A464-2746-587CF6BAE3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849AA021-3045-83E2-B35B-9F6673131E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8782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80F87143-45FF-2CAD-D078-FEE2AD548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5853A813-456A-6923-0B6E-75C25D0A03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BA46E076-3048-C296-3B4C-A6123053A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0397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E0FBB174-AEC4-DEA1-B120-291D75A91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82547EBB-05BC-070D-999A-5655CCD05E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3F695332-9FE0-4407-FAA5-4848616B12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6218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9DDED0F3-0762-8A02-7109-E5B7B5630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FE6FB7E5-E3B6-8282-F472-68C7F0BA6C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428B5EE7-0860-D519-9AA8-E3D5F29652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924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C070B109-9C44-C80F-DC08-88D85B6D8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2572258D-4A5E-7C85-EF64-2AB901C913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73F997F5-F5F4-6130-FDB0-FFBE8F9E90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1398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>
          <a:extLst>
            <a:ext uri="{FF2B5EF4-FFF2-40B4-BE49-F238E27FC236}">
              <a16:creationId xmlns:a16="http://schemas.microsoft.com/office/drawing/2014/main" id="{C063FF12-EE75-EA65-39F0-39B3DDD67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15293ac3f3d_0_258:notes">
            <a:extLst>
              <a:ext uri="{FF2B5EF4-FFF2-40B4-BE49-F238E27FC236}">
                <a16:creationId xmlns:a16="http://schemas.microsoft.com/office/drawing/2014/main" id="{2332F19C-2C4F-C6A0-FCA0-7E787DD215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15293ac3f3d_0_258:notes">
            <a:extLst>
              <a:ext uri="{FF2B5EF4-FFF2-40B4-BE49-F238E27FC236}">
                <a16:creationId xmlns:a16="http://schemas.microsoft.com/office/drawing/2014/main" id="{72AB3FFA-AF62-8AE8-6B08-F431827ABF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090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EBEFBA45-A200-60A0-EAA2-27DD3B047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4A7E66CE-26E6-5AFB-D0B3-735B1CEF20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A1AD2E26-C0B5-BBEF-CF4F-0B4DCFE19A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31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B7253C32-D94E-F765-3CC2-367CC8B99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C97CFD63-87F5-F1DA-A2C2-F0EEA0C0F4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452A1811-3983-8B3F-35D3-3051FA8556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358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FC2BE0D0-AF5E-5AA2-4CE8-F5DC684DA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67665DEF-BFF9-554F-57B4-A231E8250E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5E70EBD1-8700-C3A8-EFFB-984A5D5A10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22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537B49EA-2B70-7E8B-357D-E9B7077B7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00BEEC48-DC20-4A68-B198-63CA6BBC99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CD094940-7A37-A5B6-F8AE-E2A1E0A029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808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859075" y="1522900"/>
            <a:ext cx="35676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5892724" y="535000"/>
            <a:ext cx="1500300" cy="9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4861300" y="2755425"/>
            <a:ext cx="3567600" cy="682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>
            <a:spLocks noGrp="1"/>
          </p:cNvSpPr>
          <p:nvPr>
            <p:ph type="pic" idx="3"/>
          </p:nvPr>
        </p:nvSpPr>
        <p:spPr>
          <a:xfrm>
            <a:off x="2110975" y="2755425"/>
            <a:ext cx="2140200" cy="1832700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3"/>
          <p:cNvSpPr>
            <a:spLocks noGrp="1"/>
          </p:cNvSpPr>
          <p:nvPr>
            <p:ph type="pic" idx="4"/>
          </p:nvPr>
        </p:nvSpPr>
        <p:spPr>
          <a:xfrm>
            <a:off x="715100" y="842500"/>
            <a:ext cx="2802900" cy="24003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8505650" y="0"/>
            <a:ext cx="450300" cy="1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627650" y="0"/>
            <a:ext cx="2441400" cy="358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316800" y="37550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316800" y="411563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316800" y="447623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174950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1495733" y="1657302"/>
            <a:ext cx="18420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2" hasCustomPrompt="1"/>
          </p:nvPr>
        </p:nvSpPr>
        <p:spPr>
          <a:xfrm>
            <a:off x="5736525" y="1695150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3"/>
          </p:nvPr>
        </p:nvSpPr>
        <p:spPr>
          <a:xfrm>
            <a:off x="6508475" y="2179953"/>
            <a:ext cx="18420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2681550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5"/>
          </p:nvPr>
        </p:nvSpPr>
        <p:spPr>
          <a:xfrm>
            <a:off x="1497673" y="3179625"/>
            <a:ext cx="18420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6" hasCustomPrompt="1"/>
          </p:nvPr>
        </p:nvSpPr>
        <p:spPr>
          <a:xfrm>
            <a:off x="5736525" y="3321200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7"/>
          </p:nvPr>
        </p:nvSpPr>
        <p:spPr>
          <a:xfrm>
            <a:off x="6508475" y="3808100"/>
            <a:ext cx="18420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9"/>
          </p:nvPr>
        </p:nvSpPr>
        <p:spPr>
          <a:xfrm>
            <a:off x="1491875" y="1174950"/>
            <a:ext cx="184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3"/>
          </p:nvPr>
        </p:nvSpPr>
        <p:spPr>
          <a:xfrm>
            <a:off x="6508475" y="1695150"/>
            <a:ext cx="184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4"/>
          </p:nvPr>
        </p:nvSpPr>
        <p:spPr>
          <a:xfrm>
            <a:off x="1493806" y="2681558"/>
            <a:ext cx="184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5"/>
          </p:nvPr>
        </p:nvSpPr>
        <p:spPr>
          <a:xfrm>
            <a:off x="6508475" y="3321197"/>
            <a:ext cx="184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>
            <a:spLocks noGrp="1"/>
          </p:cNvSpPr>
          <p:nvPr>
            <p:ph type="pic" idx="16"/>
          </p:nvPr>
        </p:nvSpPr>
        <p:spPr>
          <a:xfrm>
            <a:off x="3424624" y="1323150"/>
            <a:ext cx="2226900" cy="31773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3"/>
          <p:cNvSpPr/>
          <p:nvPr/>
        </p:nvSpPr>
        <p:spPr>
          <a:xfrm>
            <a:off x="-1150" y="0"/>
            <a:ext cx="405000" cy="1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3"/>
          <p:cNvSpPr/>
          <p:nvPr/>
        </p:nvSpPr>
        <p:spPr>
          <a:xfrm>
            <a:off x="7575475" y="4789425"/>
            <a:ext cx="1285800" cy="3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3"/>
          <p:cNvSpPr/>
          <p:nvPr/>
        </p:nvSpPr>
        <p:spPr>
          <a:xfrm>
            <a:off x="8740225" y="53500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3"/>
          <p:cNvSpPr/>
          <p:nvPr/>
        </p:nvSpPr>
        <p:spPr>
          <a:xfrm>
            <a:off x="8740225" y="89560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"/>
          <p:cNvSpPr/>
          <p:nvPr/>
        </p:nvSpPr>
        <p:spPr>
          <a:xfrm>
            <a:off x="8740225" y="125621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8740225" y="161681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8740225" y="197742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>
            <a:off x="8729275" y="23380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2290025" y="33927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"/>
          <p:cNvSpPr/>
          <p:nvPr/>
        </p:nvSpPr>
        <p:spPr>
          <a:xfrm flipH="1">
            <a:off x="7978200" y="4261200"/>
            <a:ext cx="1165800" cy="887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8"/>
          <p:cNvSpPr/>
          <p:nvPr/>
        </p:nvSpPr>
        <p:spPr>
          <a:xfrm flipH="1">
            <a:off x="8279276" y="4423195"/>
            <a:ext cx="563400" cy="563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8"/>
          <p:cNvSpPr/>
          <p:nvPr/>
        </p:nvSpPr>
        <p:spPr>
          <a:xfrm flipH="1">
            <a:off x="301675" y="197232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8"/>
          <p:cNvSpPr/>
          <p:nvPr/>
        </p:nvSpPr>
        <p:spPr>
          <a:xfrm flipH="1">
            <a:off x="301675" y="23329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8"/>
          <p:cNvSpPr/>
          <p:nvPr/>
        </p:nvSpPr>
        <p:spPr>
          <a:xfrm flipH="1">
            <a:off x="287225" y="4796250"/>
            <a:ext cx="1285800" cy="3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8"/>
          <p:cNvSpPr/>
          <p:nvPr/>
        </p:nvSpPr>
        <p:spPr>
          <a:xfrm>
            <a:off x="6611875" y="0"/>
            <a:ext cx="2306100" cy="887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8"/>
          <p:cNvSpPr/>
          <p:nvPr/>
        </p:nvSpPr>
        <p:spPr>
          <a:xfrm>
            <a:off x="7012675" y="101100"/>
            <a:ext cx="1830000" cy="685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8"/>
          <p:cNvSpPr/>
          <p:nvPr/>
        </p:nvSpPr>
        <p:spPr>
          <a:xfrm>
            <a:off x="298175" y="266307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8"/>
          <p:cNvSpPr/>
          <p:nvPr/>
        </p:nvSpPr>
        <p:spPr>
          <a:xfrm>
            <a:off x="287225" y="302367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8"/>
          <p:cNvSpPr/>
          <p:nvPr/>
        </p:nvSpPr>
        <p:spPr>
          <a:xfrm flipH="1">
            <a:off x="8739000" y="-5100"/>
            <a:ext cx="405000" cy="1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8"/>
          <p:cNvSpPr/>
          <p:nvPr/>
        </p:nvSpPr>
        <p:spPr>
          <a:xfrm>
            <a:off x="1163650" y="4099200"/>
            <a:ext cx="887400" cy="887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dk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9"/>
          <p:cNvSpPr/>
          <p:nvPr/>
        </p:nvSpPr>
        <p:spPr>
          <a:xfrm flipH="1">
            <a:off x="7373625" y="357975"/>
            <a:ext cx="1341900" cy="134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9"/>
          <p:cNvSpPr/>
          <p:nvPr/>
        </p:nvSpPr>
        <p:spPr>
          <a:xfrm flipH="1">
            <a:off x="6516575" y="2842450"/>
            <a:ext cx="1500300" cy="112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9"/>
          <p:cNvSpPr/>
          <p:nvPr/>
        </p:nvSpPr>
        <p:spPr>
          <a:xfrm flipH="1">
            <a:off x="125" y="4081225"/>
            <a:ext cx="3318600" cy="106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9"/>
          <p:cNvSpPr/>
          <p:nvPr/>
        </p:nvSpPr>
        <p:spPr>
          <a:xfrm flipH="1">
            <a:off x="0" y="4304850"/>
            <a:ext cx="2947800" cy="83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9"/>
          <p:cNvSpPr/>
          <p:nvPr/>
        </p:nvSpPr>
        <p:spPr>
          <a:xfrm flipH="1">
            <a:off x="8715525" y="375500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9"/>
          <p:cNvSpPr/>
          <p:nvPr/>
        </p:nvSpPr>
        <p:spPr>
          <a:xfrm flipH="1">
            <a:off x="8715525" y="411560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9"/>
          <p:cNvSpPr/>
          <p:nvPr/>
        </p:nvSpPr>
        <p:spPr>
          <a:xfrm flipH="1">
            <a:off x="8715525" y="447621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9"/>
          <p:cNvSpPr/>
          <p:nvPr/>
        </p:nvSpPr>
        <p:spPr>
          <a:xfrm flipH="1">
            <a:off x="188275" y="-25"/>
            <a:ext cx="450300" cy="1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9"/>
          <p:cNvSpPr/>
          <p:nvPr/>
        </p:nvSpPr>
        <p:spPr>
          <a:xfrm flipH="1">
            <a:off x="4075175" y="-25"/>
            <a:ext cx="2441400" cy="358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dk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"/>
          <p:cNvSpPr txBox="1">
            <a:spLocks noGrp="1"/>
          </p:cNvSpPr>
          <p:nvPr>
            <p:ph type="ctrTitle"/>
          </p:nvPr>
        </p:nvSpPr>
        <p:spPr>
          <a:xfrm>
            <a:off x="2429950" y="535000"/>
            <a:ext cx="4284000" cy="11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3" name="Google Shape;293;p27"/>
          <p:cNvSpPr txBox="1">
            <a:spLocks noGrp="1"/>
          </p:cNvSpPr>
          <p:nvPr>
            <p:ph type="subTitle" idx="1"/>
          </p:nvPr>
        </p:nvSpPr>
        <p:spPr>
          <a:xfrm>
            <a:off x="2425075" y="1667500"/>
            <a:ext cx="4293900" cy="12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4" name="Google Shape;294;p27"/>
          <p:cNvSpPr txBox="1"/>
          <p:nvPr/>
        </p:nvSpPr>
        <p:spPr>
          <a:xfrm>
            <a:off x="2107300" y="4025300"/>
            <a:ext cx="492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CREDITS:</a:t>
            </a: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,</a:t>
            </a: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,</a:t>
            </a: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 and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0" y="0"/>
            <a:ext cx="1416300" cy="2348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279600" y="360688"/>
            <a:ext cx="857100" cy="8571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279600" y="984713"/>
            <a:ext cx="857100" cy="8571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>
            <a:off x="549775" y="4221100"/>
            <a:ext cx="1248600" cy="950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7"/>
          <p:cNvSpPr/>
          <p:nvPr/>
        </p:nvSpPr>
        <p:spPr>
          <a:xfrm>
            <a:off x="-195900" y="3158725"/>
            <a:ext cx="1332600" cy="133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7"/>
          <p:cNvSpPr/>
          <p:nvPr/>
        </p:nvSpPr>
        <p:spPr>
          <a:xfrm>
            <a:off x="7668650" y="1966300"/>
            <a:ext cx="1313700" cy="1313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7"/>
          <p:cNvSpPr/>
          <p:nvPr/>
        </p:nvSpPr>
        <p:spPr>
          <a:xfrm>
            <a:off x="7715125" y="4118525"/>
            <a:ext cx="1416300" cy="1024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7"/>
          <p:cNvSpPr/>
          <p:nvPr/>
        </p:nvSpPr>
        <p:spPr>
          <a:xfrm>
            <a:off x="7491100" y="2986175"/>
            <a:ext cx="937800" cy="1332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"/>
          <p:cNvSpPr/>
          <p:nvPr/>
        </p:nvSpPr>
        <p:spPr>
          <a:xfrm>
            <a:off x="7289700" y="535000"/>
            <a:ext cx="1854300" cy="53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07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9" r:id="rId4"/>
    <p:sldLayoutId id="2147483660" r:id="rId5"/>
    <p:sldLayoutId id="2147483674" r:id="rId6"/>
    <p:sldLayoutId id="2147483675" r:id="rId7"/>
    <p:sldLayoutId id="214748367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hyperlink" Target="https://www.arkitektuel.com/villa-savoye-2/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hyperlink" Target="https://www.arkitektuel.com/fallingwater-evi-selale-evi/" TargetMode="External"/><Relationship Id="rId4" Type="http://schemas.openxmlformats.org/officeDocument/2006/relationships/hyperlink" Target="https://fanningsparks.com/step-inside-with-frank-lloyd-wright/" TargetMode="External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hyperlink" Target="https://www.archdaily.com/883157/louvre-abu-dhabi-atelier-jean-nouvel" TargetMode="External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5" Type="http://schemas.openxmlformats.org/officeDocument/2006/relationships/hyperlink" Target="https://www.arkitektuel.com/isik-kilisesi/" TargetMode="External"/><Relationship Id="rId4" Type="http://schemas.openxmlformats.org/officeDocument/2006/relationships/hyperlink" Target="https://en.wikipedia.org/wiki/Church_of_the_Light" TargetMode="External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hyperlink" Target="https://www.arkitera.com/proje/haydar-aliyev-kultur-merkezi/" TargetMode="Externa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hyperlink" Target="https://www.arkitektuel.com/therme-vals-peter-zumthor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hyperlink" Target="https://www.archdaily.com/205541/ad-classics-wall-house-2-john-hejduk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hyperlink" Target="https://www.artforum.com/columns/the-broad-museum-and-urban-development-in-los-angeles-225718/" TargetMode="External"/><Relationship Id="rId4" Type="http://schemas.openxmlformats.org/officeDocument/2006/relationships/hyperlink" Target="https://www.archdaily.com/772778/the-broad-diller-scofidio-plus-renfro" TargetMode="External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s://www.archdaily.com/914842/musee-du-quai-branly-ateliers-jean-nouvel" TargetMode="External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hyperlink" Target="https://www.lemoniteur.fr/photo/fondation-louis-vuitton-pour-la-creation-a-paris-16e-par-gehry-partners.1461979/circulation.6" TargetMode="External"/><Relationship Id="rId4" Type="http://schemas.openxmlformats.org/officeDocument/2006/relationships/hyperlink" Target="https://www.murvegetalpatrickblanc.com/realisations/paris-ile-de-france/musee-du-quai-branly-jacques-chirac" TargetMode="External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hyperlink" Target="https://www.arkitektuel.com/sendai-mediatheque/" TargetMode="External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hyperlink" Target="https://www.tripadvisor.com.tr/Hotel_Review-g939981-d259843-Reviews-Icehotel-Jukkasjarvi_Kiruna_Norrbotten_County.html" TargetMode="External"/><Relationship Id="rId4" Type="http://schemas.openxmlformats.org/officeDocument/2006/relationships/hyperlink" Target="https://tr.wikipedia.org/wiki/Buz_Otel" TargetMode="External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hyperlink" Target="https://popartistic.com/dans-eden-ev-ikonik-evin-tarihi-ve-hikayesi/" TargetMode="External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hyperlink" Target="https://www.arkitektuel.com/casa-gilard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rchdaily.com/418996/ad-classics-saint-benedict-chapel-peter-zumthor/52153a8ae8e44e7a18000064-ad-classics-saint-benedict-chapel-peter-zumthor-image" TargetMode="External"/><Relationship Id="rId5" Type="http://schemas.openxmlformats.org/officeDocument/2006/relationships/hyperlink" Target="https://www.anniversary-magazine.com/all/2017/1/9/the-blur-buildings-connectivity-metaphor-by-diller-scofidio-renfro" TargetMode="Externa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1.jpeg"/><Relationship Id="rId7" Type="http://schemas.openxmlformats.org/officeDocument/2006/relationships/hyperlink" Target="https://architecture-design-corse.com/capri-lile-escalier-la-villa-malaparte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tifex.substack.com/p/casa-malaparte-inside-capris-architectural" TargetMode="External"/><Relationship Id="rId5" Type="http://schemas.openxmlformats.org/officeDocument/2006/relationships/hyperlink" Target="https://www.archdaily.com/805964/madrid-barajas-airport-terminal-4-estudio-lamela-plus-richard-rogers-partnership" TargetMode="External"/><Relationship Id="rId4" Type="http://schemas.openxmlformats.org/officeDocument/2006/relationships/image" Target="../media/image72.jpe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archalley.com/jean-marie-tjibaou-cultural-centre/" TargetMode="External"/><Relationship Id="rId3" Type="http://schemas.openxmlformats.org/officeDocument/2006/relationships/image" Target="../media/image75.jpg"/><Relationship Id="rId7" Type="http://schemas.openxmlformats.org/officeDocument/2006/relationships/hyperlink" Target="https://www.architonic.com/en/project/morphosis-architects-41-cooper-square/510028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hyperlink" Target="https://www.arkitektuel.com/jean-marie-tijbaou-kultur-merkezi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hyperlink" Target="https://italyagezi.com/pantheon-tapinagi-pantheon-kilisesi-65/" TargetMode="External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r.wikipedia.org/wiki/K%C4%B1%C5%9Fl%C4%B1k_Saray" TargetMode="Externa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sy.net/artwork/henri-labrouste-bibliotheque-sainte-genevieve" TargetMode="External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hyperlink" Target="https://www.interbustur.com/brandenburg-kapisi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arkeofili.com/atinanin-kalbi-parthenon/" TargetMode="External"/><Relationship Id="rId3" Type="http://schemas.openxmlformats.org/officeDocument/2006/relationships/image" Target="../media/image124.jpeg"/><Relationship Id="rId7" Type="http://schemas.openxmlformats.org/officeDocument/2006/relationships/hyperlink" Target="https://www.getyourguide.com/tr-tr/caprarola-l168448/caprarola-villa-farnese-besgen-kale-t440004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hyperlink" Target="https://www.theartnewspaper.com/2021/02/26/vanda-to-say-goodbye-to-departments-by-materialwoodwork-metalwork-etcand-20percent-of-its-curators" TargetMode="External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hyperlink" Target="https://www.arkitektuel.com/buckingham-sarayi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hyperlink" Target="https://www.city-walks.info/London-en/St-Pauls-Cathedral.html" TargetMode="External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jpg"/><Relationship Id="rId5" Type="http://schemas.openxmlformats.org/officeDocument/2006/relationships/image" Target="../media/image132.jpeg"/><Relationship Id="rId4" Type="http://schemas.openxmlformats.org/officeDocument/2006/relationships/hyperlink" Target="https://www.getyourguide.com/tr-tr/washington-dc-l62/washington-dc-prehliadka-capitol-hill-a-kongresovej-kniznice-t420415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hyperlink" Target="https://www.ukposters.co.uk/aerial-view-of-vertical-forest-bosco-verticale-building-in-milan-f459179927" TargetMode="External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hyperlink" Target="https://www.bayut.com/mybayut/zayed-national-museum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hyperlink" Target="https://www.ekoyapidergisi.org/dunyanin-en-yesil-binasi-the-edge" TargetMode="External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hyperlink" Target="https://en.wikipedia.org/wiki/Amazon_Spheres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hyperlink" Target="https://treehotel.se/" TargetMode="External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hyperlink" Target="https://www.yapikatalogu.com/proje/kultur-sanat-yapilari-the-crystal_1023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hyperlink" Target="https://www.greenqueen.com.hk/green-school-bali-recognised-world-economic-forum-future-schools-report/" TargetMode="External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hyperlink" Target="https://sunshinehouse-oshiage-sta-9-tokyo-jp.bookeder.com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hyperlink" Target="https://www.archdaily.com/885886/maggies-centre-barts-steven-holl-architects" TargetMode="External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hyperlink" Target="https://earthship.com/about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4.sv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9.jpe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4.svg"/><Relationship Id="rId5" Type="http://schemas.openxmlformats.org/officeDocument/2006/relationships/image" Target="../media/image163.png"/><Relationship Id="rId4" Type="http://schemas.openxmlformats.org/officeDocument/2006/relationships/image" Target="../media/image1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63.png"/><Relationship Id="rId7" Type="http://schemas.openxmlformats.org/officeDocument/2006/relationships/image" Target="../media/image18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svg"/><Relationship Id="rId5" Type="http://schemas.openxmlformats.org/officeDocument/2006/relationships/image" Target="../media/image184.png"/><Relationship Id="rId10" Type="http://schemas.openxmlformats.org/officeDocument/2006/relationships/image" Target="../media/image189.jpeg"/><Relationship Id="rId4" Type="http://schemas.openxmlformats.org/officeDocument/2006/relationships/image" Target="../media/image164.svg"/><Relationship Id="rId9" Type="http://schemas.openxmlformats.org/officeDocument/2006/relationships/image" Target="../media/image18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63.png"/><Relationship Id="rId7" Type="http://schemas.openxmlformats.org/officeDocument/2006/relationships/image" Target="../media/image19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svg"/><Relationship Id="rId5" Type="http://schemas.openxmlformats.org/officeDocument/2006/relationships/image" Target="../media/image184.png"/><Relationship Id="rId10" Type="http://schemas.openxmlformats.org/officeDocument/2006/relationships/image" Target="../media/image193.jpeg"/><Relationship Id="rId4" Type="http://schemas.openxmlformats.org/officeDocument/2006/relationships/image" Target="../media/image164.svg"/><Relationship Id="rId9" Type="http://schemas.openxmlformats.org/officeDocument/2006/relationships/image" Target="../media/image192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7.jpeg"/><Relationship Id="rId11" Type="http://schemas.openxmlformats.org/officeDocument/2006/relationships/image" Target="../media/image202.jpeg"/><Relationship Id="rId5" Type="http://schemas.openxmlformats.org/officeDocument/2006/relationships/image" Target="../media/image196.jpeg"/><Relationship Id="rId10" Type="http://schemas.openxmlformats.org/officeDocument/2006/relationships/image" Target="../media/image201.jpe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163.png"/><Relationship Id="rId7" Type="http://schemas.openxmlformats.org/officeDocument/2006/relationships/image" Target="../media/image20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4.jpg"/><Relationship Id="rId5" Type="http://schemas.openxmlformats.org/officeDocument/2006/relationships/image" Target="../media/image203.jpeg"/><Relationship Id="rId4" Type="http://schemas.openxmlformats.org/officeDocument/2006/relationships/image" Target="../media/image16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/>
          <p:cNvSpPr/>
          <p:nvPr/>
        </p:nvSpPr>
        <p:spPr>
          <a:xfrm>
            <a:off x="428700" y="358000"/>
            <a:ext cx="1341900" cy="134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1" name="Google Shape;381;p36"/>
          <p:cNvSpPr/>
          <p:nvPr/>
        </p:nvSpPr>
        <p:spPr>
          <a:xfrm>
            <a:off x="1127350" y="2842475"/>
            <a:ext cx="1500300" cy="112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pic>
        <p:nvPicPr>
          <p:cNvPr id="385" name="Google Shape;385;p3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00" y="2186147"/>
            <a:ext cx="2802898" cy="2400302"/>
          </a:xfrm>
          <a:prstGeom prst="rect">
            <a:avLst/>
          </a:prstGeom>
        </p:spPr>
      </p:pic>
      <p:sp>
        <p:nvSpPr>
          <p:cNvPr id="387" name="Google Shape;387;p36"/>
          <p:cNvSpPr/>
          <p:nvPr/>
        </p:nvSpPr>
        <p:spPr>
          <a:xfrm>
            <a:off x="5825500" y="4081250"/>
            <a:ext cx="3318600" cy="106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8" name="Google Shape;388;p36"/>
          <p:cNvSpPr/>
          <p:nvPr/>
        </p:nvSpPr>
        <p:spPr>
          <a:xfrm>
            <a:off x="6196425" y="4304875"/>
            <a:ext cx="2947800" cy="83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3" name="Google Shape;383;p36"/>
          <p:cNvSpPr txBox="1">
            <a:spLocks noGrp="1"/>
          </p:cNvSpPr>
          <p:nvPr>
            <p:ph type="title" idx="2"/>
          </p:nvPr>
        </p:nvSpPr>
        <p:spPr>
          <a:xfrm>
            <a:off x="312057" y="14012"/>
            <a:ext cx="6782162" cy="21721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noProof="1"/>
              <a:t>Tarihi ve Geleneksel Yapılar</a:t>
            </a:r>
          </a:p>
        </p:txBody>
      </p:sp>
      <p:sp>
        <p:nvSpPr>
          <p:cNvPr id="382" name="Google Shape;382;p36"/>
          <p:cNvSpPr txBox="1">
            <a:spLocks noGrp="1"/>
          </p:cNvSpPr>
          <p:nvPr>
            <p:ph type="title"/>
          </p:nvPr>
        </p:nvSpPr>
        <p:spPr>
          <a:xfrm>
            <a:off x="4394948" y="1824068"/>
            <a:ext cx="4139452" cy="20829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>
                <a:solidFill>
                  <a:schemeClr val="lt1"/>
                </a:solidFill>
              </a:rPr>
              <a:t>Duvar Örnekleri</a:t>
            </a:r>
            <a:endParaRPr lang="tr-TR" noProof="1">
              <a:solidFill>
                <a:schemeClr val="accent1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4A52384-ABEE-9C63-BABA-1C7F2722F522}"/>
              </a:ext>
            </a:extLst>
          </p:cNvPr>
          <p:cNvSpPr txBox="1"/>
          <p:nvPr/>
        </p:nvSpPr>
        <p:spPr>
          <a:xfrm>
            <a:off x="312057" y="4586449"/>
            <a:ext cx="2627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>
                <a:solidFill>
                  <a:schemeClr val="bg2"/>
                </a:solidFill>
              </a:rPr>
              <a:t>https://www.dreamwallshop.com/dreamwall-renkli-tas-duvar-desenli-silinebilir-tekstil-duvar-kagidi-271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C3BB071D-C0B9-B19E-953B-1A12F67F3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7422CD97-4AC7-D506-FFF9-ED9CA5FC0D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750" y="444649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17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C14F4572-BCD7-9103-E786-8E96B63D96C1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830006" y="444649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18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69259E65-B95E-0FEE-B71D-A43B2B6B28C0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055749" y="336365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noProof="1"/>
              <a:t>St. Basil’s Cathedral</a:t>
            </a:r>
            <a:endParaRPr lang="tr-TR" sz="40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83D647F5-4817-77DF-9B9B-57F6C463D655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950141"/>
            <a:ext cx="4025234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Renkli desenlerle kaplanmış iç duvarlar.</a:t>
            </a:r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98251983-867E-81CE-ADD4-09F54FA7AC77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750" y="986911"/>
            <a:ext cx="3898578" cy="2801162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4C3E298C-C18D-2C1D-03E6-3EE50B84D98A}"/>
              </a:ext>
            </a:extLst>
          </p:cNvPr>
          <p:cNvSpPr txBox="1">
            <a:spLocks/>
          </p:cNvSpPr>
          <p:nvPr/>
        </p:nvSpPr>
        <p:spPr>
          <a:xfrm>
            <a:off x="5349156" y="311085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b="1" noProof="1"/>
              <a:t>Angkor Wat</a:t>
            </a:r>
            <a:r>
              <a:rPr lang="tr-TR" sz="1600" noProof="1"/>
              <a:t> </a:t>
            </a:r>
            <a:endParaRPr lang="tr-TR" sz="4000" noProof="1"/>
          </a:p>
        </p:txBody>
      </p:sp>
      <p:pic>
        <p:nvPicPr>
          <p:cNvPr id="21" name="Google Shape;373;p35">
            <a:extLst>
              <a:ext uri="{FF2B5EF4-FFF2-40B4-BE49-F238E27FC236}">
                <a16:creationId xmlns:a16="http://schemas.microsoft.com/office/drawing/2014/main" id="{EEE180B1-C6DA-52C3-DF06-6AF36B978564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181" y="986910"/>
            <a:ext cx="3654970" cy="280116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65E79B9A-A3FB-530F-C236-1294AC0A98EE}"/>
              </a:ext>
            </a:extLst>
          </p:cNvPr>
          <p:cNvSpPr txBox="1"/>
          <p:nvPr/>
        </p:nvSpPr>
        <p:spPr>
          <a:xfrm>
            <a:off x="5058606" y="3773410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https://live.staticflickr.com/841/42768480665_d4defbf8c2_h.jpg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4FAF6D9-EAC0-6CF3-69BA-88B6D871811F}"/>
              </a:ext>
            </a:extLst>
          </p:cNvPr>
          <p:cNvSpPr txBox="1"/>
          <p:nvPr/>
        </p:nvSpPr>
        <p:spPr>
          <a:xfrm>
            <a:off x="508580" y="3773410"/>
            <a:ext cx="4398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https://www.themoscowtimes.com/2022/01/17/architectural-treasures-of-moscow-st-basils-cathedral-a76060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DAE6D44F-8440-E95E-66CA-E35CE4A9E7CA}"/>
              </a:ext>
            </a:extLst>
          </p:cNvPr>
          <p:cNvSpPr txBox="1">
            <a:spLocks/>
          </p:cNvSpPr>
          <p:nvPr/>
        </p:nvSpPr>
        <p:spPr>
          <a:xfrm>
            <a:off x="4921735" y="3950141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Geleneksel Çin duvar dekorasyonu.</a:t>
            </a:r>
            <a:endParaRPr lang="tr-TR" sz="300" noProof="1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1142646-07F5-0642-3D06-9A0A676373AE}"/>
              </a:ext>
            </a:extLst>
          </p:cNvPr>
          <p:cNvSpPr txBox="1"/>
          <p:nvPr/>
        </p:nvSpPr>
        <p:spPr>
          <a:xfrm>
            <a:off x="1055749" y="64702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>
                <a:latin typeface="Manrope" panose="020B0604020202020204" charset="0"/>
              </a:rPr>
              <a:t>Rusya</a:t>
            </a:r>
            <a:endParaRPr lang="tr-TR" noProof="1">
              <a:latin typeface="Manrope" panose="020B060402020202020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0AE84E8-6B88-BD29-D830-FBDD1BAF55A7}"/>
              </a:ext>
            </a:extLst>
          </p:cNvPr>
          <p:cNvSpPr txBox="1"/>
          <p:nvPr/>
        </p:nvSpPr>
        <p:spPr>
          <a:xfrm>
            <a:off x="5349156" y="643065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>
                <a:latin typeface="Manrope" panose="020B0604020202020204" charset="0"/>
              </a:rPr>
              <a:t>Kamboçya</a:t>
            </a:r>
            <a:endParaRPr lang="tr-TR" noProof="1">
              <a:latin typeface="Manrope" panose="020B0604020202020204" charset="0"/>
            </a:endParaRPr>
          </a:p>
        </p:txBody>
      </p:sp>
      <p:sp>
        <p:nvSpPr>
          <p:cNvPr id="2" name="Google Shape;364;p35">
            <a:extLst>
              <a:ext uri="{FF2B5EF4-FFF2-40B4-BE49-F238E27FC236}">
                <a16:creationId xmlns:a16="http://schemas.microsoft.com/office/drawing/2014/main" id="{CB75C8FB-4EE6-55EB-2B4B-E55A1BCF2797}"/>
              </a:ext>
            </a:extLst>
          </p:cNvPr>
          <p:cNvSpPr txBox="1">
            <a:spLocks/>
          </p:cNvSpPr>
          <p:nvPr/>
        </p:nvSpPr>
        <p:spPr>
          <a:xfrm>
            <a:off x="643568" y="-76464"/>
            <a:ext cx="7704000" cy="38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Tarihi ve Geleneksel Yapılar</a:t>
            </a:r>
          </a:p>
        </p:txBody>
      </p:sp>
      <p:pic>
        <p:nvPicPr>
          <p:cNvPr id="3" name="Google Shape;373;p35">
            <a:extLst>
              <a:ext uri="{FF2B5EF4-FFF2-40B4-BE49-F238E27FC236}">
                <a16:creationId xmlns:a16="http://schemas.microsoft.com/office/drawing/2014/main" id="{D7AC862D-F30C-1614-53E5-97D79BC17379}"/>
              </a:ext>
            </a:extLst>
          </p:cNvPr>
          <p:cNvPicPr preferRelativeResize="0"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750" y="979580"/>
            <a:ext cx="3898578" cy="279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3;p35">
            <a:extLst>
              <a:ext uri="{FF2B5EF4-FFF2-40B4-BE49-F238E27FC236}">
                <a16:creationId xmlns:a16="http://schemas.microsoft.com/office/drawing/2014/main" id="{192E5B56-F83D-887D-90CE-B91B4C270E8E}"/>
              </a:ext>
            </a:extLst>
          </p:cNvPr>
          <p:cNvPicPr preferRelativeResize="0"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181" y="986910"/>
            <a:ext cx="3654970" cy="2801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03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3FE6D10A-1525-631D-E3AE-FE891F3FC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0532400C-54A3-68D0-597A-46FA3B7D25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952" y="4116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19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8B7607E9-4030-0428-0490-B493CD73975D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520968" y="421067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20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4061A328-BBD4-9737-5B6A-FC305E5FD297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070989" y="305885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Santa Maria Maggiore</a:t>
            </a:r>
            <a:endParaRPr lang="tr-TR" sz="40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43F372FA-2402-6746-C70D-97A1B4DB5716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9663" y="3769144"/>
            <a:ext cx="3039098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Renkli mermer panellerle süslü duvarlar.</a:t>
            </a:r>
            <a:endParaRPr lang="tr-TR" sz="1200" noProof="1"/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19D298C1-67D1-3DA8-98E0-D87CAE7BA154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>
          <a:blip r:embed="rId3"/>
          <a:srcRect/>
          <a:stretch/>
        </p:blipFill>
        <p:spPr>
          <a:xfrm>
            <a:off x="591284" y="967416"/>
            <a:ext cx="3436335" cy="2469036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85D8ED78-9D79-97AD-98F7-8802ADFB5A1B}"/>
              </a:ext>
            </a:extLst>
          </p:cNvPr>
          <p:cNvSpPr txBox="1">
            <a:spLocks/>
          </p:cNvSpPr>
          <p:nvPr/>
        </p:nvSpPr>
        <p:spPr>
          <a:xfrm>
            <a:off x="5141447" y="306698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400" b="1" noProof="1"/>
              <a:t>Bodrum Evleri</a:t>
            </a:r>
            <a:endParaRPr lang="tr-TR" sz="4000" noProof="1"/>
          </a:p>
        </p:txBody>
      </p:sp>
      <p:pic>
        <p:nvPicPr>
          <p:cNvPr id="21" name="Google Shape;373;p35">
            <a:extLst>
              <a:ext uri="{FF2B5EF4-FFF2-40B4-BE49-F238E27FC236}">
                <a16:creationId xmlns:a16="http://schemas.microsoft.com/office/drawing/2014/main" id="{FB2169E9-F79E-06B4-227C-DE777175EBD8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966743"/>
            <a:ext cx="3790651" cy="24690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88EF8D10-3E84-5235-4FA2-15F7AD0AADA2}"/>
              </a:ext>
            </a:extLst>
          </p:cNvPr>
          <p:cNvSpPr txBox="1"/>
          <p:nvPr/>
        </p:nvSpPr>
        <p:spPr>
          <a:xfrm>
            <a:off x="4495568" y="3435779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https://viramimari.com/bodrum-evleri-ve-mimarisi/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5E18B00-7EA7-6A33-7A03-9582A27DF742}"/>
              </a:ext>
            </a:extLst>
          </p:cNvPr>
          <p:cNvSpPr txBox="1"/>
          <p:nvPr/>
        </p:nvSpPr>
        <p:spPr>
          <a:xfrm>
            <a:off x="522704" y="3420246"/>
            <a:ext cx="4262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https://www.tripadvisor.com/Attraction_Review-g187791-d1946642-Reviews-Chiesa_di_Santa_Maria_in_Via-Rome_Lazio.html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08EB7ED3-A68E-9F0C-C49D-494DD670FAF4}"/>
              </a:ext>
            </a:extLst>
          </p:cNvPr>
          <p:cNvSpPr txBox="1">
            <a:spLocks/>
          </p:cNvSpPr>
          <p:nvPr/>
        </p:nvSpPr>
        <p:spPr>
          <a:xfrm>
            <a:off x="4488716" y="3769144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Beyaz sıvalı duvar mavi renkli kapı ve pencere dokusu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84A48FD-9A24-D02F-7BD3-40457E100636}"/>
              </a:ext>
            </a:extLst>
          </p:cNvPr>
          <p:cNvSpPr txBox="1"/>
          <p:nvPr/>
        </p:nvSpPr>
        <p:spPr>
          <a:xfrm>
            <a:off x="1065317" y="636796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İtalya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E40DB34-6327-A0B3-6D09-2B076E444EC1}"/>
              </a:ext>
            </a:extLst>
          </p:cNvPr>
          <p:cNvSpPr txBox="1"/>
          <p:nvPr/>
        </p:nvSpPr>
        <p:spPr>
          <a:xfrm>
            <a:off x="5132753" y="635099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Türkiye</a:t>
            </a:r>
          </a:p>
        </p:txBody>
      </p:sp>
      <p:sp>
        <p:nvSpPr>
          <p:cNvPr id="2" name="Google Shape;364;p35">
            <a:extLst>
              <a:ext uri="{FF2B5EF4-FFF2-40B4-BE49-F238E27FC236}">
                <a16:creationId xmlns:a16="http://schemas.microsoft.com/office/drawing/2014/main" id="{58E939FF-A6DD-79D7-7F19-2722BFC2642B}"/>
              </a:ext>
            </a:extLst>
          </p:cNvPr>
          <p:cNvSpPr txBox="1">
            <a:spLocks/>
          </p:cNvSpPr>
          <p:nvPr/>
        </p:nvSpPr>
        <p:spPr>
          <a:xfrm>
            <a:off x="643568" y="-76464"/>
            <a:ext cx="7704000" cy="38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Tarihi ve Geleneksel Yapılar</a:t>
            </a:r>
          </a:p>
        </p:txBody>
      </p:sp>
      <p:pic>
        <p:nvPicPr>
          <p:cNvPr id="5" name="Google Shape;373;p35">
            <a:extLst>
              <a:ext uri="{FF2B5EF4-FFF2-40B4-BE49-F238E27FC236}">
                <a16:creationId xmlns:a16="http://schemas.microsoft.com/office/drawing/2014/main" id="{E71FE7C8-8C5C-F917-739A-F4C94905E19A}"/>
              </a:ext>
            </a:extLst>
          </p:cNvPr>
          <p:cNvPicPr preferRelativeResize="0"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726" y="966743"/>
            <a:ext cx="3411448" cy="246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3;p35">
            <a:extLst>
              <a:ext uri="{FF2B5EF4-FFF2-40B4-BE49-F238E27FC236}">
                <a16:creationId xmlns:a16="http://schemas.microsoft.com/office/drawing/2014/main" id="{F48D0750-6BF5-C1C0-9E05-9FFFC3B520F0}"/>
              </a:ext>
            </a:extLst>
          </p:cNvPr>
          <p:cNvPicPr preferRelativeResize="0"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960639"/>
            <a:ext cx="3748261" cy="2469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72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9DA205ED-8394-9A04-533F-581CC6228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>
            <a:extLst>
              <a:ext uri="{FF2B5EF4-FFF2-40B4-BE49-F238E27FC236}">
                <a16:creationId xmlns:a16="http://schemas.microsoft.com/office/drawing/2014/main" id="{EE326569-C019-BB80-3705-BA1B612715AB}"/>
              </a:ext>
            </a:extLst>
          </p:cNvPr>
          <p:cNvSpPr/>
          <p:nvPr/>
        </p:nvSpPr>
        <p:spPr>
          <a:xfrm>
            <a:off x="428700" y="358000"/>
            <a:ext cx="1341900" cy="134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1" name="Google Shape;381;p36">
            <a:extLst>
              <a:ext uri="{FF2B5EF4-FFF2-40B4-BE49-F238E27FC236}">
                <a16:creationId xmlns:a16="http://schemas.microsoft.com/office/drawing/2014/main" id="{9271EB54-C2AA-267E-5E37-AB68004D9803}"/>
              </a:ext>
            </a:extLst>
          </p:cNvPr>
          <p:cNvSpPr/>
          <p:nvPr/>
        </p:nvSpPr>
        <p:spPr>
          <a:xfrm>
            <a:off x="1127350" y="2842475"/>
            <a:ext cx="1500300" cy="112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pic>
        <p:nvPicPr>
          <p:cNvPr id="385" name="Google Shape;385;p36">
            <a:extLst>
              <a:ext uri="{FF2B5EF4-FFF2-40B4-BE49-F238E27FC236}">
                <a16:creationId xmlns:a16="http://schemas.microsoft.com/office/drawing/2014/main" id="{07ED63F9-D61B-541C-BAB9-1F36F6BDC0D5}"/>
              </a:ext>
            </a:extLst>
          </p:cNvPr>
          <p:cNvPicPr preferRelativeResize="0">
            <a:picLocks noGrp="1"/>
          </p:cNvPicPr>
          <p:nvPr>
            <p:ph type="pic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00" y="2186147"/>
            <a:ext cx="2802898" cy="2400302"/>
          </a:xfrm>
          <a:prstGeom prst="rect">
            <a:avLst/>
          </a:prstGeom>
        </p:spPr>
      </p:pic>
      <p:sp>
        <p:nvSpPr>
          <p:cNvPr id="387" name="Google Shape;387;p36">
            <a:extLst>
              <a:ext uri="{FF2B5EF4-FFF2-40B4-BE49-F238E27FC236}">
                <a16:creationId xmlns:a16="http://schemas.microsoft.com/office/drawing/2014/main" id="{86375901-3541-D963-08F0-9176EB5367E4}"/>
              </a:ext>
            </a:extLst>
          </p:cNvPr>
          <p:cNvSpPr/>
          <p:nvPr/>
        </p:nvSpPr>
        <p:spPr>
          <a:xfrm>
            <a:off x="5825500" y="4081250"/>
            <a:ext cx="3318600" cy="106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8" name="Google Shape;388;p36">
            <a:extLst>
              <a:ext uri="{FF2B5EF4-FFF2-40B4-BE49-F238E27FC236}">
                <a16:creationId xmlns:a16="http://schemas.microsoft.com/office/drawing/2014/main" id="{25D29E3C-A67B-294A-5616-99F4BE7296F3}"/>
              </a:ext>
            </a:extLst>
          </p:cNvPr>
          <p:cNvSpPr/>
          <p:nvPr/>
        </p:nvSpPr>
        <p:spPr>
          <a:xfrm>
            <a:off x="6196425" y="4304875"/>
            <a:ext cx="2947800" cy="83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3" name="Google Shape;383;p36">
            <a:extLst>
              <a:ext uri="{FF2B5EF4-FFF2-40B4-BE49-F238E27FC236}">
                <a16:creationId xmlns:a16="http://schemas.microsoft.com/office/drawing/2014/main" id="{531F8C32-364B-7EEC-61C8-A975E5868A2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733043" y="211351"/>
            <a:ext cx="6782162" cy="21721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noProof="1"/>
              <a:t>Modern ve Çağdaş 	İç Mekanlar</a:t>
            </a:r>
          </a:p>
        </p:txBody>
      </p:sp>
      <p:sp>
        <p:nvSpPr>
          <p:cNvPr id="382" name="Google Shape;382;p36">
            <a:extLst>
              <a:ext uri="{FF2B5EF4-FFF2-40B4-BE49-F238E27FC236}">
                <a16:creationId xmlns:a16="http://schemas.microsoft.com/office/drawing/2014/main" id="{83A28F00-AB37-23DB-89FB-AFA48E5E30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4124" y="2019003"/>
            <a:ext cx="4139452" cy="20829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>
                <a:solidFill>
                  <a:schemeClr val="lt1"/>
                </a:solidFill>
              </a:rPr>
              <a:t>Duvar Örnekleri</a:t>
            </a:r>
            <a:endParaRPr lang="tr-TR" noProof="1">
              <a:solidFill>
                <a:schemeClr val="accent1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46976BB-AB80-0357-2D91-D89A02377F17}"/>
              </a:ext>
            </a:extLst>
          </p:cNvPr>
          <p:cNvSpPr txBox="1"/>
          <p:nvPr/>
        </p:nvSpPr>
        <p:spPr>
          <a:xfrm>
            <a:off x="312057" y="4586449"/>
            <a:ext cx="2627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>
                <a:solidFill>
                  <a:schemeClr val="bg2"/>
                </a:solidFill>
              </a:rPr>
              <a:t>https://www.dreamwallshop.com/dreamwall-renkli-tas-duvar-desenli-silinebilir-tekstil-duvar-kagidi-271</a:t>
            </a:r>
          </a:p>
        </p:txBody>
      </p:sp>
    </p:spTree>
    <p:extLst>
      <p:ext uri="{BB962C8B-B14F-4D97-AF65-F5344CB8AC3E}">
        <p14:creationId xmlns:p14="http://schemas.microsoft.com/office/powerpoint/2010/main" val="720122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BCCA742E-90BB-591E-CDA2-AD82CEB3E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2D22FF40-3DD3-35C8-D4F8-053B817A1A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750" y="410583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21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2A6BCCA0-42AD-7C2B-85D1-491C7C8D35E9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753428" y="4192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22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895D2777-26D9-CE66-6759-756D78890C71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Modern ve Çağdaş İç Mekanlar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639FA46F-6C2B-1919-A9D0-B2274CEBD0B8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122296" y="320159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noProof="1"/>
              <a:t>Fallingwater</a:t>
            </a:r>
            <a:r>
              <a:rPr lang="tr-TR" sz="1600" noProof="1"/>
              <a:t> </a:t>
            </a:r>
            <a:endParaRPr lang="tr-TR" sz="44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A6EB7BE6-1B1B-0170-5975-F176F5E7EBB0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66730" y="3622113"/>
            <a:ext cx="3039098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Doğayla bütünleşmiş taş ve beton duvarlar.</a:t>
            </a:r>
            <a:endParaRPr lang="tr-TR" sz="105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B761956D-468A-818B-A088-AB66BE9BBFB3}"/>
              </a:ext>
            </a:extLst>
          </p:cNvPr>
          <p:cNvSpPr txBox="1">
            <a:spLocks/>
          </p:cNvSpPr>
          <p:nvPr/>
        </p:nvSpPr>
        <p:spPr>
          <a:xfrm>
            <a:off x="5373907" y="327745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/>
              <a:t>Villa Savoye </a:t>
            </a:r>
            <a:endParaRPr lang="tr-TR" sz="48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3779746A-15D0-021A-D577-F23525305A62}"/>
              </a:ext>
            </a:extLst>
          </p:cNvPr>
          <p:cNvSpPr txBox="1"/>
          <p:nvPr/>
        </p:nvSpPr>
        <p:spPr>
          <a:xfrm>
            <a:off x="4894957" y="340835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3"/>
              </a:rPr>
              <a:t>https://www.arkitektuel.com/villa-savoye-2/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33553A3E-02DA-B9D7-A9EC-64540CE7F57B}"/>
              </a:ext>
            </a:extLst>
          </p:cNvPr>
          <p:cNvSpPr txBox="1"/>
          <p:nvPr/>
        </p:nvSpPr>
        <p:spPr>
          <a:xfrm>
            <a:off x="508580" y="3402929"/>
            <a:ext cx="439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4"/>
              </a:rPr>
              <a:t>https://fanningsparks.com/step-inside-with-frank-lloyd-wright/</a:t>
            </a:r>
            <a:endParaRPr lang="tr-TR" sz="700" noProof="1"/>
          </a:p>
          <a:p>
            <a:r>
              <a:rPr lang="tr-TR" sz="700" noProof="1">
                <a:hlinkClick r:id="rId5"/>
              </a:rPr>
              <a:t>https://www.arkitektuel.com/fallingwater-evi-selale-evi/</a:t>
            </a:r>
            <a:endParaRPr lang="tr-TR" sz="700" noProof="1"/>
          </a:p>
          <a:p>
            <a:endParaRPr lang="tr-TR" sz="700" noProof="1"/>
          </a:p>
          <a:p>
            <a:endParaRPr lang="tr-TR" sz="700" noProof="1"/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3C0A43EB-1716-D584-2C16-578CAAEDE513}"/>
              </a:ext>
            </a:extLst>
          </p:cNvPr>
          <p:cNvSpPr txBox="1">
            <a:spLocks/>
          </p:cNvSpPr>
          <p:nvPr/>
        </p:nvSpPr>
        <p:spPr>
          <a:xfrm>
            <a:off x="4745304" y="3562240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Modernizmin simgesi, sade beyaz duvarlar.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26A41AD-6A84-F7A5-78E8-5FED84552ABA}"/>
              </a:ext>
            </a:extLst>
          </p:cNvPr>
          <p:cNvSpPr txBox="1"/>
          <p:nvPr/>
        </p:nvSpPr>
        <p:spPr>
          <a:xfrm>
            <a:off x="1122296" y="658656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Frank Lloyd Wright, ABD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27FEAB0-2BCC-FE76-B35D-5C710DAA5C3A}"/>
              </a:ext>
            </a:extLst>
          </p:cNvPr>
          <p:cNvSpPr txBox="1"/>
          <p:nvPr/>
        </p:nvSpPr>
        <p:spPr>
          <a:xfrm>
            <a:off x="5373907" y="659725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Le Corbusier, Fransa</a:t>
            </a:r>
            <a:endParaRPr lang="tr-TR" noProof="1"/>
          </a:p>
        </p:txBody>
      </p:sp>
      <p:pic>
        <p:nvPicPr>
          <p:cNvPr id="12" name="Resim 11" descr="ağaç, dış mekan, çağlayan, bin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D809592-D9DF-8913-A6D9-EA4F86FFF4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750" y="1117941"/>
            <a:ext cx="3155664" cy="2179561"/>
          </a:xfrm>
          <a:prstGeom prst="rect">
            <a:avLst/>
          </a:prstGeom>
        </p:spPr>
      </p:pic>
      <p:pic>
        <p:nvPicPr>
          <p:cNvPr id="13" name="Resim 12" descr="iç mekan, iç mekan tasarımı, zemin, sedir, kanap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7F0C1CD-265E-F992-7012-ACC9062C13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50" y="1117940"/>
            <a:ext cx="3155663" cy="2179561"/>
          </a:xfrm>
          <a:prstGeom prst="rect">
            <a:avLst/>
          </a:prstGeom>
        </p:spPr>
      </p:pic>
      <p:pic>
        <p:nvPicPr>
          <p:cNvPr id="15" name="Resim 14" descr="bina, dış mekan, ağaç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AD566BE-FC1D-8756-8DDA-31F14019018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3428" y="1106342"/>
            <a:ext cx="3464019" cy="2209918"/>
          </a:xfrm>
          <a:prstGeom prst="rect">
            <a:avLst/>
          </a:prstGeom>
        </p:spPr>
      </p:pic>
      <p:pic>
        <p:nvPicPr>
          <p:cNvPr id="17" name="Resim 16" descr="zemin, mülk, gayrimenkul, iç mekan tasarım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50D75F7-5EAC-81B8-CA55-505092B89E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24" y="1106342"/>
            <a:ext cx="3464019" cy="218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5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820C06F8-D897-9D5B-C2B9-280AE03F0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B83A92CC-9AFD-C9AC-CAF8-C25306532F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23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7A7578AB-2B43-FCF5-C4CC-8B5BDFF2FF25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933842" y="405361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24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ED7A8184-E1D2-A33C-C821-E3B8964CE330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283094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noProof="1"/>
              <a:t>Church of Light</a:t>
            </a:r>
            <a:endParaRPr lang="tr-TR" sz="44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BB7B0855-D91C-FCDE-3C4D-3BA46971C40D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471619"/>
            <a:ext cx="4116906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noProof="1"/>
              <a:t>Ham betonun etkileyici kullanımı.</a:t>
            </a:r>
            <a:endParaRPr lang="tr-TR" sz="10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4A04BC7F-9F98-6A18-3507-B534E3D8A26B}"/>
              </a:ext>
            </a:extLst>
          </p:cNvPr>
          <p:cNvSpPr txBox="1">
            <a:spLocks/>
          </p:cNvSpPr>
          <p:nvPr/>
        </p:nvSpPr>
        <p:spPr>
          <a:xfrm>
            <a:off x="5554321" y="283372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400" noProof="1"/>
              <a:t>Louvre Abu Dhabi</a:t>
            </a:r>
            <a:endParaRPr lang="tr-TR" sz="48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1299483-1349-5164-2A39-859D73DC139D}"/>
              </a:ext>
            </a:extLst>
          </p:cNvPr>
          <p:cNvSpPr txBox="1"/>
          <p:nvPr/>
        </p:nvSpPr>
        <p:spPr>
          <a:xfrm>
            <a:off x="4978374" y="333377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3"/>
              </a:rPr>
              <a:t>https://www.archdaily.com/883157/louvre-abu-dhabi-atelier-jean-nouvel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BA151AE8-29A6-AF7B-9748-BB918DC691E7}"/>
              </a:ext>
            </a:extLst>
          </p:cNvPr>
          <p:cNvSpPr txBox="1"/>
          <p:nvPr/>
        </p:nvSpPr>
        <p:spPr>
          <a:xfrm>
            <a:off x="508580" y="3294888"/>
            <a:ext cx="439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4"/>
              </a:rPr>
              <a:t>https://en.wikipedia.org/wiki/Church_of_the_Light</a:t>
            </a:r>
            <a:endParaRPr lang="tr-TR" sz="700" noProof="1"/>
          </a:p>
          <a:p>
            <a:r>
              <a:rPr lang="tr-TR" sz="700" noProof="1">
                <a:hlinkClick r:id="rId5"/>
              </a:rPr>
              <a:t>https://www.arkitektuel.com/isik-kilisesi/</a:t>
            </a:r>
            <a:endParaRPr lang="tr-TR" sz="700" noProof="1"/>
          </a:p>
          <a:p>
            <a:endParaRPr lang="tr-TR" sz="700" noProof="1"/>
          </a:p>
          <a:p>
            <a:endParaRPr lang="tr-TR" sz="700" noProof="1"/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A5568389-58A8-CE8F-4244-AC716E47B36C}"/>
              </a:ext>
            </a:extLst>
          </p:cNvPr>
          <p:cNvSpPr txBox="1">
            <a:spLocks/>
          </p:cNvSpPr>
          <p:nvPr/>
        </p:nvSpPr>
        <p:spPr>
          <a:xfrm>
            <a:off x="4948052" y="34716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Işığın duvarlarla dans ettiği özel tasarım.</a:t>
            </a:r>
            <a:endParaRPr lang="tr-TR" sz="2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8A7600E-7808-474A-A742-6A34288C39F9}"/>
              </a:ext>
            </a:extLst>
          </p:cNvPr>
          <p:cNvSpPr txBox="1"/>
          <p:nvPr/>
        </p:nvSpPr>
        <p:spPr>
          <a:xfrm>
            <a:off x="995641" y="581673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Tadao Ando, Japonya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17C184A-AD4C-56C6-0E9D-45DBBFEBFF13}"/>
              </a:ext>
            </a:extLst>
          </p:cNvPr>
          <p:cNvSpPr txBox="1"/>
          <p:nvPr/>
        </p:nvSpPr>
        <p:spPr>
          <a:xfrm>
            <a:off x="5556621" y="592958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Jean Nouvel</a:t>
            </a:r>
            <a:endParaRPr lang="tr-TR" noProof="1"/>
          </a:p>
        </p:txBody>
      </p:sp>
      <p:sp>
        <p:nvSpPr>
          <p:cNvPr id="9" name="Google Shape;364;p35">
            <a:extLst>
              <a:ext uri="{FF2B5EF4-FFF2-40B4-BE49-F238E27FC236}">
                <a16:creationId xmlns:a16="http://schemas.microsoft.com/office/drawing/2014/main" id="{AF4CB6F8-8857-023C-70DC-C202754E4FE7}"/>
              </a:ext>
            </a:extLst>
          </p:cNvPr>
          <p:cNvSpPr txBox="1">
            <a:spLocks/>
          </p:cNvSpPr>
          <p:nvPr/>
        </p:nvSpPr>
        <p:spPr>
          <a:xfrm>
            <a:off x="1055280" y="-2949"/>
            <a:ext cx="7704000" cy="38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Modern ve Çağdaş İç Mekanlar</a:t>
            </a:r>
          </a:p>
        </p:txBody>
      </p:sp>
      <p:pic>
        <p:nvPicPr>
          <p:cNvPr id="15" name="Resim 14" descr="dış mekan, gökyüzü, ağaç, bin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7962169-2FB5-0431-7695-3A029E21E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581" y="1017943"/>
            <a:ext cx="3098220" cy="2291671"/>
          </a:xfrm>
          <a:prstGeom prst="rect">
            <a:avLst/>
          </a:prstGeom>
        </p:spPr>
      </p:pic>
      <p:pic>
        <p:nvPicPr>
          <p:cNvPr id="16" name="Resim 15" descr="kilise, iç mekan, duvar, korido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426E07D-57A2-A069-9E7D-32DD96B28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28" y="986185"/>
            <a:ext cx="3100572" cy="2325429"/>
          </a:xfrm>
          <a:prstGeom prst="rect">
            <a:avLst/>
          </a:prstGeom>
        </p:spPr>
      </p:pic>
      <p:pic>
        <p:nvPicPr>
          <p:cNvPr id="18" name="Resim 17" descr="gökyüzü, dış mekan, su, gö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2C8FE5B-6CB7-9846-2789-00275993DE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51" y="985473"/>
            <a:ext cx="3446748" cy="2323429"/>
          </a:xfrm>
          <a:prstGeom prst="rect">
            <a:avLst/>
          </a:prstGeom>
        </p:spPr>
      </p:pic>
      <p:pic>
        <p:nvPicPr>
          <p:cNvPr id="19" name="Resim 18" descr="ekran görüntüsü, tasarım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1790822-6A80-49E3-01E9-2D749793428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52" y="986185"/>
            <a:ext cx="3446747" cy="2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4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5C43A765-D65C-DCF0-6688-875E34958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1979CC9D-E7AB-C162-7503-02517F76F3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25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AB82D057-DDDA-FAC5-2483-AC2B80BED846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26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E8FFF98A-05DD-007A-555F-9080DBE05E5A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290714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noProof="1"/>
              <a:t>Therme Vals</a:t>
            </a:r>
            <a:r>
              <a:rPr lang="tr-TR" sz="1600" noProof="1"/>
              <a:t> </a:t>
            </a:r>
            <a:endParaRPr lang="tr-TR" sz="54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239EB2EA-3B39-AD5C-E7F0-C8B48581E64D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47161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noProof="1"/>
              <a:t>Katmanlı taş duvarlarla oluşturulan dramatik atmosfer.</a:t>
            </a:r>
            <a:endParaRPr lang="tr-TR" sz="8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4F3102AC-7E7E-77FF-4605-EF9480E24DAF}"/>
              </a:ext>
            </a:extLst>
          </p:cNvPr>
          <p:cNvSpPr txBox="1">
            <a:spLocks/>
          </p:cNvSpPr>
          <p:nvPr/>
        </p:nvSpPr>
        <p:spPr>
          <a:xfrm>
            <a:off x="5645791" y="28426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/>
              <a:t>Haydar Aliyev Merkezi</a:t>
            </a:r>
            <a:endParaRPr lang="tr-TR" sz="6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BF460818-1D3B-AC1C-E1D2-744A7325C9C1}"/>
              </a:ext>
            </a:extLst>
          </p:cNvPr>
          <p:cNvSpPr txBox="1"/>
          <p:nvPr/>
        </p:nvSpPr>
        <p:spPr>
          <a:xfrm>
            <a:off x="5135185" y="333809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3"/>
              </a:rPr>
              <a:t>https://www.arkitera.com/proje/haydar-aliyev-kultur-merkezi/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816137C0-34A2-4112-51F0-A68295B36976}"/>
              </a:ext>
            </a:extLst>
          </p:cNvPr>
          <p:cNvSpPr txBox="1"/>
          <p:nvPr/>
        </p:nvSpPr>
        <p:spPr>
          <a:xfrm>
            <a:off x="508580" y="3294888"/>
            <a:ext cx="4398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4"/>
              </a:rPr>
              <a:t>https://www.arkitektuel.com/therme-vals-peter-zumthor/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F73EAFEB-9565-1413-9FA4-1DF79B87A4B0}"/>
              </a:ext>
            </a:extLst>
          </p:cNvPr>
          <p:cNvSpPr txBox="1">
            <a:spLocks/>
          </p:cNvSpPr>
          <p:nvPr/>
        </p:nvSpPr>
        <p:spPr>
          <a:xfrm>
            <a:off x="5113152" y="34716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800" noProof="1"/>
              <a:t>Akıcı ve kesintisiz duvar formları.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C8A5955-DCAF-25A7-96AE-826CC2234848}"/>
              </a:ext>
            </a:extLst>
          </p:cNvPr>
          <p:cNvSpPr txBox="1"/>
          <p:nvPr/>
        </p:nvSpPr>
        <p:spPr>
          <a:xfrm>
            <a:off x="1010856" y="60738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Peter Zumthor, İsviçre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A0664D4-96D6-EA0A-162F-10BDF11989CA}"/>
              </a:ext>
            </a:extLst>
          </p:cNvPr>
          <p:cNvSpPr txBox="1"/>
          <p:nvPr/>
        </p:nvSpPr>
        <p:spPr>
          <a:xfrm>
            <a:off x="5661739" y="594813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Zaha Hadid, Azerbaycan</a:t>
            </a:r>
            <a:endParaRPr lang="tr-TR" noProof="1"/>
          </a:p>
        </p:txBody>
      </p:sp>
      <p:sp>
        <p:nvSpPr>
          <p:cNvPr id="9" name="Google Shape;364;p35">
            <a:extLst>
              <a:ext uri="{FF2B5EF4-FFF2-40B4-BE49-F238E27FC236}">
                <a16:creationId xmlns:a16="http://schemas.microsoft.com/office/drawing/2014/main" id="{38670AD2-F5D6-3A4F-AD26-2F00B7783B30}"/>
              </a:ext>
            </a:extLst>
          </p:cNvPr>
          <p:cNvSpPr txBox="1">
            <a:spLocks/>
          </p:cNvSpPr>
          <p:nvPr/>
        </p:nvSpPr>
        <p:spPr>
          <a:xfrm>
            <a:off x="1107835" y="-208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Modern ve Çağdaş İç Mekanlar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4E787FE2-C30C-CD76-A415-F86AD3C277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50" y="914419"/>
            <a:ext cx="3566777" cy="2391592"/>
          </a:xfrm>
          <a:prstGeom prst="rect">
            <a:avLst/>
          </a:prstGeom>
        </p:spPr>
      </p:pic>
      <p:pic>
        <p:nvPicPr>
          <p:cNvPr id="18" name="Resim 17" descr="ekran görüntüsü, kompozit malzeme, duvar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7399952-B114-0200-7CB9-72915C6FED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72" y="900735"/>
            <a:ext cx="3569756" cy="2405276"/>
          </a:xfrm>
          <a:prstGeom prst="rect">
            <a:avLst/>
          </a:prstGeom>
        </p:spPr>
      </p:pic>
      <p:pic>
        <p:nvPicPr>
          <p:cNvPr id="1026" name="Picture 2" descr="Haydar Aliyev Kültür Merkezi / Zaha Hadid Architects - Arkitektuel">
            <a:extLst>
              <a:ext uri="{FF2B5EF4-FFF2-40B4-BE49-F238E27FC236}">
                <a16:creationId xmlns:a16="http://schemas.microsoft.com/office/drawing/2014/main" id="{882B51ED-9707-ACC9-1769-A9A511690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9835" y="908392"/>
            <a:ext cx="3432390" cy="230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Resim 18" descr="siyah beyaz, merdivenler, monokrom, tek renkli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374CA35-93F5-CB01-0DE1-326D1227537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279" y="896365"/>
            <a:ext cx="3445946" cy="24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DE363348-D208-DCE9-552E-8FB1B36DA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10351B99-35D8-8F63-B306-9CE2536DCF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27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2A1AD92D-0DCA-16C2-0856-45BDE5ABFFF5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58205" y="447489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28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BACDDE2D-F0A4-41E1-2AEC-D5400773E6B3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46634" y="284267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noProof="1"/>
              <a:t>The Broad Museum </a:t>
            </a:r>
            <a:endParaRPr lang="tr-TR" sz="48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4D49CC6C-3F27-09EF-5FE7-45BB3B4489DE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690728"/>
            <a:ext cx="4165912" cy="6746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noProof="1"/>
              <a:t>Petek dokulu iç duvar panelleri.</a:t>
            </a:r>
            <a:endParaRPr lang="tr-TR" sz="6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A8391C71-5456-7E51-2FC7-275D1B80A532}"/>
              </a:ext>
            </a:extLst>
          </p:cNvPr>
          <p:cNvSpPr txBox="1">
            <a:spLocks/>
          </p:cNvSpPr>
          <p:nvPr/>
        </p:nvSpPr>
        <p:spPr>
          <a:xfrm>
            <a:off x="5607290" y="29253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100" noProof="1"/>
              <a:t>Wall House 2</a:t>
            </a:r>
            <a:endParaRPr lang="tr-TR" sz="48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AD2FD077-1583-4761-9E09-2A976321C9D8}"/>
              </a:ext>
            </a:extLst>
          </p:cNvPr>
          <p:cNvSpPr txBox="1"/>
          <p:nvPr/>
        </p:nvSpPr>
        <p:spPr>
          <a:xfrm>
            <a:off x="5058205" y="338295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3"/>
              </a:rPr>
              <a:t>https://www.archdaily.com/205541/ad-classics-wall-house-2-john-hejduk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570AFF29-7EFB-1638-CA5C-4E12D2BD693F}"/>
              </a:ext>
            </a:extLst>
          </p:cNvPr>
          <p:cNvSpPr txBox="1"/>
          <p:nvPr/>
        </p:nvSpPr>
        <p:spPr>
          <a:xfrm>
            <a:off x="455094" y="3382951"/>
            <a:ext cx="439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4"/>
              </a:rPr>
              <a:t>https://www.archdaily.com/772778/the-broad-diller-scofidio-plus-renfro</a:t>
            </a:r>
            <a:endParaRPr lang="tr-TR" sz="700" noProof="1"/>
          </a:p>
          <a:p>
            <a:r>
              <a:rPr lang="tr-TR" sz="700" noProof="1">
                <a:hlinkClick r:id="rId5"/>
              </a:rPr>
              <a:t>https://www.artforum.com/columns/the-broad-museum-and-urban-development-in-los-angeles-225718/</a:t>
            </a:r>
            <a:endParaRPr lang="tr-TR" sz="700" noProof="1"/>
          </a:p>
          <a:p>
            <a:endParaRPr lang="tr-TR" sz="700" noProof="1"/>
          </a:p>
          <a:p>
            <a:r>
              <a:rPr lang="tr-TR" sz="700" noProof="1"/>
              <a:t>.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C08C5A43-5121-3E48-7EBB-8EADB32C29E7}"/>
              </a:ext>
            </a:extLst>
          </p:cNvPr>
          <p:cNvSpPr txBox="1">
            <a:spLocks/>
          </p:cNvSpPr>
          <p:nvPr/>
        </p:nvSpPr>
        <p:spPr>
          <a:xfrm>
            <a:off x="5058205" y="3690728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800" noProof="1"/>
              <a:t>Brutalist duvar tasarımı.</a:t>
            </a:r>
            <a:endParaRPr lang="tr-TR" sz="2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DC7A49A-0A95-42B7-DE54-FDF49764B0CC}"/>
              </a:ext>
            </a:extLst>
          </p:cNvPr>
          <p:cNvSpPr txBox="1"/>
          <p:nvPr/>
        </p:nvSpPr>
        <p:spPr>
          <a:xfrm>
            <a:off x="962766" y="632997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Los Angeles, Diller Scofidio + Renfro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54EDFBE-8222-0A05-8E5E-3A25A2DABE68}"/>
              </a:ext>
            </a:extLst>
          </p:cNvPr>
          <p:cNvSpPr txBox="1"/>
          <p:nvPr/>
        </p:nvSpPr>
        <p:spPr>
          <a:xfrm>
            <a:off x="5607290" y="632997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Hollanda, John Hejduk</a:t>
            </a:r>
          </a:p>
        </p:txBody>
      </p:sp>
      <p:sp>
        <p:nvSpPr>
          <p:cNvPr id="9" name="Google Shape;364;p35">
            <a:extLst>
              <a:ext uri="{FF2B5EF4-FFF2-40B4-BE49-F238E27FC236}">
                <a16:creationId xmlns:a16="http://schemas.microsoft.com/office/drawing/2014/main" id="{FEC3161A-A9CE-7DAD-9D1C-95C205F9E701}"/>
              </a:ext>
            </a:extLst>
          </p:cNvPr>
          <p:cNvSpPr txBox="1">
            <a:spLocks/>
          </p:cNvSpPr>
          <p:nvPr/>
        </p:nvSpPr>
        <p:spPr>
          <a:xfrm>
            <a:off x="1107835" y="-2083"/>
            <a:ext cx="7704000" cy="42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Modern ve Çağdaş İç Mekanlar</a:t>
            </a:r>
          </a:p>
        </p:txBody>
      </p:sp>
      <p:pic>
        <p:nvPicPr>
          <p:cNvPr id="11" name="Resim 10" descr="gökyüzü, dış mekan, bina, çi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77876C9-DB45-4AE7-C318-B878DCD997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153" y="982822"/>
            <a:ext cx="3208626" cy="2342449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C18B57B-F5A0-5BF3-B882-ACF28DD9A0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97" y="1284103"/>
            <a:ext cx="3513673" cy="1859211"/>
          </a:xfrm>
          <a:prstGeom prst="rect">
            <a:avLst/>
          </a:prstGeom>
        </p:spPr>
      </p:pic>
      <p:pic>
        <p:nvPicPr>
          <p:cNvPr id="14" name="Resim 13" descr="duvar, kişi, şahıs, sanat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D1370DA-6BEA-2AD6-903A-6ECAFB9B7B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97" y="982826"/>
            <a:ext cx="3513673" cy="2342445"/>
          </a:xfrm>
          <a:prstGeom prst="rect">
            <a:avLst/>
          </a:prstGeom>
        </p:spPr>
      </p:pic>
      <p:pic>
        <p:nvPicPr>
          <p:cNvPr id="16" name="Resim 15" descr="bina, mülk, mimari, tav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26E8E79-A81D-724F-8439-B5AFC2E4C7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152" y="974337"/>
            <a:ext cx="3208627" cy="235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F6E06563-A3BC-120B-3B75-5459CE22C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CDEA8E15-9C98-8068-0E59-84CB5D1BB1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29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921611DC-1BD3-717C-040D-6C6A04BEA7F8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30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89AB642C-9172-C2C9-AB2B-28DC5F3CA524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46634" y="308268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noProof="1"/>
              <a:t>Fondation Louis Vuitton</a:t>
            </a:r>
            <a:r>
              <a:rPr lang="tr-TR" sz="1600" noProof="1"/>
              <a:t> </a:t>
            </a:r>
            <a:endParaRPr lang="tr-TR" sz="60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0130F914-223A-B0E5-6ED9-AF537611578B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47161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noProof="1"/>
              <a:t>Cam ve ahşap duvar panelleri.</a:t>
            </a:r>
            <a:endParaRPr lang="tr-TR" sz="6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9F697609-1844-3B45-B34B-A8C3064B184D}"/>
              </a:ext>
            </a:extLst>
          </p:cNvPr>
          <p:cNvSpPr txBox="1">
            <a:spLocks/>
          </p:cNvSpPr>
          <p:nvPr/>
        </p:nvSpPr>
        <p:spPr>
          <a:xfrm>
            <a:off x="5627931" y="314522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b="1" noProof="1"/>
              <a:t>Musée du Quai Branly</a:t>
            </a:r>
            <a:r>
              <a:rPr lang="tr-TR" sz="1600" noProof="1"/>
              <a:t> </a:t>
            </a:r>
            <a:endParaRPr lang="tr-TR" sz="66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5AC231F1-6B75-CF03-4947-788B62A8ADBB}"/>
              </a:ext>
            </a:extLst>
          </p:cNvPr>
          <p:cNvSpPr txBox="1"/>
          <p:nvPr/>
        </p:nvSpPr>
        <p:spPr>
          <a:xfrm>
            <a:off x="5143474" y="3235928"/>
            <a:ext cx="375378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3"/>
              </a:rPr>
              <a:t>https://www.archdaily.com/914842/musee-du-quai-branly-ateliers-jean-nouvel</a:t>
            </a:r>
            <a:endParaRPr lang="tr-TR" sz="700" noProof="1"/>
          </a:p>
          <a:p>
            <a:r>
              <a:rPr lang="tr-TR" sz="700" noProof="1">
                <a:hlinkClick r:id="rId4"/>
              </a:rPr>
              <a:t>https://www.murvegetalpatrickblanc.com/realisations/paris-ile-de-france/musee-du-quai-branly-jacques-chirac</a:t>
            </a:r>
            <a:endParaRPr lang="tr-TR" sz="700" noProof="1"/>
          </a:p>
          <a:p>
            <a:endParaRPr lang="tr-TR" sz="700" noProof="1"/>
          </a:p>
          <a:p>
            <a:endParaRPr lang="tr-TR" sz="700" noProof="1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938EA77C-EB90-CDB1-FCF7-B1766EE4AEBA}"/>
              </a:ext>
            </a:extLst>
          </p:cNvPr>
          <p:cNvSpPr txBox="1"/>
          <p:nvPr/>
        </p:nvSpPr>
        <p:spPr>
          <a:xfrm>
            <a:off x="516137" y="3294888"/>
            <a:ext cx="43987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5"/>
              </a:rPr>
              <a:t>https://www.lemoniteur.fr/photo/fondation-louis-vuitton-pour-la-creation-a-paris-16e-par-gehry-partners.1461979/circulation.6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B1361C10-C161-BC15-237A-B36B79658A4A}"/>
              </a:ext>
            </a:extLst>
          </p:cNvPr>
          <p:cNvSpPr txBox="1">
            <a:spLocks/>
          </p:cNvSpPr>
          <p:nvPr/>
        </p:nvSpPr>
        <p:spPr>
          <a:xfrm>
            <a:off x="5113152" y="34716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800" noProof="1"/>
              <a:t>İç mekânda yeşil duvarların entegre kullanımı.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0CEFD14-09D7-8F96-D313-3DE81BEB541F}"/>
              </a:ext>
            </a:extLst>
          </p:cNvPr>
          <p:cNvSpPr txBox="1"/>
          <p:nvPr/>
        </p:nvSpPr>
        <p:spPr>
          <a:xfrm>
            <a:off x="939906" y="677617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Frank Gehry, Paris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5BA2C9B-2E44-E293-7DF8-99BA4C92972C}"/>
              </a:ext>
            </a:extLst>
          </p:cNvPr>
          <p:cNvSpPr txBox="1"/>
          <p:nvPr/>
        </p:nvSpPr>
        <p:spPr>
          <a:xfrm>
            <a:off x="5627931" y="662057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Jean Nouvel, Paris</a:t>
            </a:r>
            <a:endParaRPr lang="tr-TR" noProof="1"/>
          </a:p>
        </p:txBody>
      </p:sp>
      <p:sp>
        <p:nvSpPr>
          <p:cNvPr id="9" name="Google Shape;364;p35">
            <a:extLst>
              <a:ext uri="{FF2B5EF4-FFF2-40B4-BE49-F238E27FC236}">
                <a16:creationId xmlns:a16="http://schemas.microsoft.com/office/drawing/2014/main" id="{10D1D907-D630-3D66-3181-30BF14345C0F}"/>
              </a:ext>
            </a:extLst>
          </p:cNvPr>
          <p:cNvSpPr txBox="1">
            <a:spLocks/>
          </p:cNvSpPr>
          <p:nvPr/>
        </p:nvSpPr>
        <p:spPr>
          <a:xfrm>
            <a:off x="1107835" y="-208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Modern ve Çağdaş İç Mekanlar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65B8FFF5-34DF-A3DE-034D-0A7C8BB9C1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22" y="1017959"/>
            <a:ext cx="3545433" cy="2247514"/>
          </a:xfrm>
          <a:prstGeom prst="rect">
            <a:avLst/>
          </a:prstGeom>
        </p:spPr>
      </p:pic>
      <p:pic>
        <p:nvPicPr>
          <p:cNvPr id="18" name="Resim 17" descr="doğal aydınlatma, bina, Işın, çel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BD2BEA4-042E-A78A-EB5A-1749330F96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686" y="1011039"/>
            <a:ext cx="3648069" cy="2283849"/>
          </a:xfrm>
          <a:prstGeom prst="rect">
            <a:avLst/>
          </a:prstGeom>
        </p:spPr>
      </p:pic>
      <p:pic>
        <p:nvPicPr>
          <p:cNvPr id="20" name="Resim 19" descr="dış mekan, gökyüzü, bina, cadd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9D2F79E-5198-5B8D-7EEA-A7186AEEC0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914" y="957200"/>
            <a:ext cx="3037545" cy="2278728"/>
          </a:xfrm>
          <a:prstGeom prst="rect">
            <a:avLst/>
          </a:prstGeom>
        </p:spPr>
      </p:pic>
      <p:pic>
        <p:nvPicPr>
          <p:cNvPr id="22" name="Resim 21" descr="bina, iç mekan, fikstür, cam, barda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9BF4CF1-8907-9761-AD50-98AC1C01A2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915" y="969615"/>
            <a:ext cx="3088368" cy="227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D6AB8F1F-1903-A386-7FD4-AA2A2349E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92A091DF-25A7-5168-C1DA-973712C063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31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FF698DE0-0F17-0770-04BA-A2B959EF9875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32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16FDEBE0-0F09-EEFA-9F9B-2D1773211662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289771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Buz Otel</a:t>
            </a:r>
            <a:endParaRPr lang="tr-TR" sz="66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167E11C5-94C9-7FBF-0CA4-23D803E25D79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60937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noProof="1"/>
              <a:t>Buzdan oyulmuş duvarlarla oluşturulan mekânlar.</a:t>
            </a:r>
            <a:endParaRPr lang="tr-TR" sz="4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9B924B83-9AEC-6EA8-6703-6D2C203F2439}"/>
              </a:ext>
            </a:extLst>
          </p:cNvPr>
          <p:cNvSpPr txBox="1">
            <a:spLocks/>
          </p:cNvSpPr>
          <p:nvPr/>
        </p:nvSpPr>
        <p:spPr>
          <a:xfrm>
            <a:off x="5725271" y="289771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/>
              <a:t>Mediatheque Sendai </a:t>
            </a:r>
            <a:endParaRPr lang="tr-TR" sz="72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B351FC6B-2EFA-53B7-E70C-DE30E523F3FB}"/>
              </a:ext>
            </a:extLst>
          </p:cNvPr>
          <p:cNvSpPr txBox="1"/>
          <p:nvPr/>
        </p:nvSpPr>
        <p:spPr>
          <a:xfrm>
            <a:off x="5151560" y="336471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3"/>
              </a:rPr>
              <a:t>https://www.arkitektuel.com/sendai-mediatheque/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27661FE5-1D27-42EC-C02C-CF8AD7ADD1AD}"/>
              </a:ext>
            </a:extLst>
          </p:cNvPr>
          <p:cNvSpPr txBox="1"/>
          <p:nvPr/>
        </p:nvSpPr>
        <p:spPr>
          <a:xfrm>
            <a:off x="468379" y="3295047"/>
            <a:ext cx="43987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4"/>
              </a:rPr>
              <a:t>https://tr.wikipedia.org/wiki/Buz_Otel</a:t>
            </a:r>
            <a:endParaRPr lang="tr-TR" sz="700" noProof="1"/>
          </a:p>
          <a:p>
            <a:r>
              <a:rPr lang="tr-TR" sz="700" noProof="1">
                <a:hlinkClick r:id="rId5"/>
              </a:rPr>
              <a:t>https://www.tripadvisor.com.tr/Hotel_Review-g939981-d259843-Reviews-Icehotel-Jukkasjarvi_Kiruna_Norrbotten_County.html</a:t>
            </a:r>
            <a:endParaRPr lang="tr-TR" sz="700" noProof="1"/>
          </a:p>
          <a:p>
            <a:endParaRPr lang="tr-TR" sz="700" noProof="1"/>
          </a:p>
          <a:p>
            <a:endParaRPr lang="tr-TR" sz="700" noProof="1"/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20A385F2-4CB9-BF59-775F-159C46006480}"/>
              </a:ext>
            </a:extLst>
          </p:cNvPr>
          <p:cNvSpPr txBox="1">
            <a:spLocks/>
          </p:cNvSpPr>
          <p:nvPr/>
        </p:nvSpPr>
        <p:spPr>
          <a:xfrm>
            <a:off x="5113152" y="34716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800" noProof="1"/>
              <a:t>Şeffaf ve esnek duvar kullanımı.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69AB435-06A9-13F2-9148-CD3F6A6DB861}"/>
              </a:ext>
            </a:extLst>
          </p:cNvPr>
          <p:cNvSpPr txBox="1"/>
          <p:nvPr/>
        </p:nvSpPr>
        <p:spPr>
          <a:xfrm>
            <a:off x="990515" y="66608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İsveç, Jukkasjärvi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FBB4F1A-2D11-473C-78EC-CFC8776533B2}"/>
              </a:ext>
            </a:extLst>
          </p:cNvPr>
          <p:cNvSpPr txBox="1"/>
          <p:nvPr/>
        </p:nvSpPr>
        <p:spPr>
          <a:xfrm>
            <a:off x="5717185" y="683902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Toyo Ito, Japonya</a:t>
            </a:r>
            <a:endParaRPr lang="tr-TR" noProof="1"/>
          </a:p>
        </p:txBody>
      </p:sp>
      <p:sp>
        <p:nvSpPr>
          <p:cNvPr id="9" name="Google Shape;364;p35">
            <a:extLst>
              <a:ext uri="{FF2B5EF4-FFF2-40B4-BE49-F238E27FC236}">
                <a16:creationId xmlns:a16="http://schemas.microsoft.com/office/drawing/2014/main" id="{02A4DFE2-59F4-657C-8E48-BB817A2AFC1D}"/>
              </a:ext>
            </a:extLst>
          </p:cNvPr>
          <p:cNvSpPr txBox="1">
            <a:spLocks/>
          </p:cNvSpPr>
          <p:nvPr/>
        </p:nvSpPr>
        <p:spPr>
          <a:xfrm>
            <a:off x="1107835" y="-208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Modern ve Çağdaş İç Mekanlar</a:t>
            </a:r>
          </a:p>
        </p:txBody>
      </p:sp>
      <p:pic>
        <p:nvPicPr>
          <p:cNvPr id="13" name="Resim 12" descr="bulut, gökyüzü, dış mekan, resi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F9E5336-9A1B-4E31-9577-563CAB4FBA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44" y="973077"/>
            <a:ext cx="3625366" cy="2298720"/>
          </a:xfrm>
          <a:prstGeom prst="rect">
            <a:avLst/>
          </a:prstGeom>
        </p:spPr>
      </p:pic>
      <p:pic>
        <p:nvPicPr>
          <p:cNvPr id="8" name="Resim 7" descr="buzdan ot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3ADA4A5-0F98-70CD-A92E-5A1CFB3B5A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87" y="977082"/>
            <a:ext cx="3625366" cy="2322755"/>
          </a:xfrm>
          <a:prstGeom prst="rect">
            <a:avLst/>
          </a:prstGeom>
        </p:spPr>
      </p:pic>
      <p:pic>
        <p:nvPicPr>
          <p:cNvPr id="15" name="Resim 14" descr="gökyüzü, bina, dış mekan, kı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0A78B4F-C342-75A4-4240-B0583CA572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705" y="973077"/>
            <a:ext cx="3227725" cy="206776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1E234A6-661C-E2BF-EF20-A88B88DAECF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6706" y="985651"/>
            <a:ext cx="3227724" cy="222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2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9D0ED3F4-1F7A-5CE0-61FB-1D8CFA8AF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2A0CBFF2-04B5-BC50-FEBE-FAA562D851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869" y="54874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33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ED543E95-E13B-D476-7504-21703D4CC777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816614" y="571455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34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138D3F51-A746-A88B-B0AF-243730430A95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004310" y="413691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Casa Gilardi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35199B60-B72F-4DB8-D1DB-68BC99252F3B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47161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noProof="1"/>
              <a:t>Canlı renklerde düz sıva duvarlar.</a:t>
            </a:r>
            <a:endParaRPr lang="tr-TR" sz="2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280AB7FF-AE64-6688-C5C3-AB5B8C318F92}"/>
              </a:ext>
            </a:extLst>
          </p:cNvPr>
          <p:cNvSpPr txBox="1">
            <a:spLocks/>
          </p:cNvSpPr>
          <p:nvPr/>
        </p:nvSpPr>
        <p:spPr>
          <a:xfrm>
            <a:off x="5379229" y="442858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/>
              <a:t>Dancing House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BBE13A38-9A73-333A-8BEC-24E3D0B9BDC5}"/>
              </a:ext>
            </a:extLst>
          </p:cNvPr>
          <p:cNvSpPr txBox="1"/>
          <p:nvPr/>
        </p:nvSpPr>
        <p:spPr>
          <a:xfrm>
            <a:off x="4820525" y="330290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3"/>
              </a:rPr>
              <a:t>https://popartistic.com/dans-eden-ev-ikonik-evin-tarihi-ve-hikayesi/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817F403C-1758-D310-53B9-27E3A6F8DDE8}"/>
              </a:ext>
            </a:extLst>
          </p:cNvPr>
          <p:cNvSpPr txBox="1"/>
          <p:nvPr/>
        </p:nvSpPr>
        <p:spPr>
          <a:xfrm>
            <a:off x="508580" y="3294888"/>
            <a:ext cx="4398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4"/>
              </a:rPr>
              <a:t>https://www.arkitektuel.com/casa-gilardi/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C6590402-0179-1494-ED62-7432CDB51667}"/>
              </a:ext>
            </a:extLst>
          </p:cNvPr>
          <p:cNvSpPr txBox="1">
            <a:spLocks/>
          </p:cNvSpPr>
          <p:nvPr/>
        </p:nvSpPr>
        <p:spPr>
          <a:xfrm>
            <a:off x="4731688" y="34716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Eğrisel duvar formları.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684CD2F-34E5-E7A7-49EE-238116B3CB1E}"/>
              </a:ext>
            </a:extLst>
          </p:cNvPr>
          <p:cNvSpPr txBox="1"/>
          <p:nvPr/>
        </p:nvSpPr>
        <p:spPr>
          <a:xfrm>
            <a:off x="1010856" y="69882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Luis Barragán, Meksika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C82C932-CCCC-6436-9EDC-1A97E71DCB98}"/>
              </a:ext>
            </a:extLst>
          </p:cNvPr>
          <p:cNvSpPr txBox="1"/>
          <p:nvPr/>
        </p:nvSpPr>
        <p:spPr>
          <a:xfrm>
            <a:off x="5379229" y="720277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Frank Gehry, Çekya</a:t>
            </a:r>
            <a:endParaRPr lang="tr-TR" noProof="1"/>
          </a:p>
        </p:txBody>
      </p:sp>
      <p:sp>
        <p:nvSpPr>
          <p:cNvPr id="9" name="Google Shape;364;p35">
            <a:extLst>
              <a:ext uri="{FF2B5EF4-FFF2-40B4-BE49-F238E27FC236}">
                <a16:creationId xmlns:a16="http://schemas.microsoft.com/office/drawing/2014/main" id="{8AC9551E-3FD0-C54C-7C43-6EBAA7EAF4FB}"/>
              </a:ext>
            </a:extLst>
          </p:cNvPr>
          <p:cNvSpPr txBox="1">
            <a:spLocks/>
          </p:cNvSpPr>
          <p:nvPr/>
        </p:nvSpPr>
        <p:spPr>
          <a:xfrm>
            <a:off x="1107835" y="-2083"/>
            <a:ext cx="7704000" cy="41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Modern ve Çağdaş İç Mekanlar</a:t>
            </a:r>
          </a:p>
        </p:txBody>
      </p:sp>
      <p:pic>
        <p:nvPicPr>
          <p:cNvPr id="13" name="Resim 12" descr="dış mekan, ağaç, gökyüzü, cadd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5FF5EFA-A015-55C3-A681-170EDA09AE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80" y="1192674"/>
            <a:ext cx="3655925" cy="2056458"/>
          </a:xfrm>
          <a:prstGeom prst="rect">
            <a:avLst/>
          </a:prstGeom>
        </p:spPr>
      </p:pic>
      <p:pic>
        <p:nvPicPr>
          <p:cNvPr id="8" name="Resim 7" descr="duvar, sanat, dikdörtgen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C35C39E-90BD-34EA-B6E1-17CA3E5DF3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79" y="1168596"/>
            <a:ext cx="3763466" cy="2116950"/>
          </a:xfrm>
          <a:prstGeom prst="rect">
            <a:avLst/>
          </a:prstGeom>
        </p:spPr>
      </p:pic>
      <p:pic>
        <p:nvPicPr>
          <p:cNvPr id="15" name="Resim 14" descr="dış mekan, gökyüzü, bulut, karışık kullan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B34C1B1-2536-7414-D0F9-9641B66EF8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614" y="1168593"/>
            <a:ext cx="3446004" cy="2092315"/>
          </a:xfrm>
          <a:prstGeom prst="rect">
            <a:avLst/>
          </a:prstGeom>
        </p:spPr>
      </p:pic>
      <p:pic>
        <p:nvPicPr>
          <p:cNvPr id="11" name="Resim 10" descr="iç mekan, iç mekan tasarımı, yatak, mobily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564BB87-8244-D7D0-62AA-C01DD55E34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614" y="1168594"/>
            <a:ext cx="3446004" cy="211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A8C65896-D750-4076-869C-413038007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DAF6E4F9-A6AF-B381-08FB-1B6AA00F6D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885" y="368052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01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78091EA7-7D2B-C6D2-4C96-CF0E53E9EE90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02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07D654DB-A858-93A5-37A3-CA1097D8B2AE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70110" y="302671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noProof="1"/>
              <a:t>El Hamra Sarayı</a:t>
            </a: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8325C777-04A5-6190-C68E-1EF7A04BC95D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37471" y="4441376"/>
            <a:ext cx="3957218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Detaylı süslemeleriyle bezeli iç duvarlar.</a:t>
            </a:r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CD1EAD27-984C-8594-AF93-70A82C3A5EFC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0871" y="931312"/>
            <a:ext cx="4051129" cy="3359541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B35B50EF-E584-465A-59E7-BBF8DABF102A}"/>
              </a:ext>
            </a:extLst>
          </p:cNvPr>
          <p:cNvSpPr txBox="1">
            <a:spLocks/>
          </p:cNvSpPr>
          <p:nvPr/>
        </p:nvSpPr>
        <p:spPr>
          <a:xfrm>
            <a:off x="5719421" y="281059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/>
              <a:t>Taj Mahal</a:t>
            </a:r>
            <a:endParaRPr lang="tr-TR" sz="1800" noProof="1"/>
          </a:p>
        </p:txBody>
      </p:sp>
      <p:pic>
        <p:nvPicPr>
          <p:cNvPr id="21" name="Google Shape;373;p35">
            <a:extLst>
              <a:ext uri="{FF2B5EF4-FFF2-40B4-BE49-F238E27FC236}">
                <a16:creationId xmlns:a16="http://schemas.microsoft.com/office/drawing/2014/main" id="{6BD9C9FF-FE70-3EA8-F81D-F88FB8946EB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840" y="919950"/>
            <a:ext cx="2893060" cy="337117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42231ED1-7866-07B1-ABC4-6F137D2228AF}"/>
              </a:ext>
            </a:extLst>
          </p:cNvPr>
          <p:cNvSpPr txBox="1"/>
          <p:nvPr/>
        </p:nvSpPr>
        <p:spPr>
          <a:xfrm>
            <a:off x="5131768" y="4290853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https://tr.pinterest.com/pin/545428204871451723/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940C2A6C-38ED-F115-4D10-14316812BD77}"/>
              </a:ext>
            </a:extLst>
          </p:cNvPr>
          <p:cNvSpPr txBox="1"/>
          <p:nvPr/>
        </p:nvSpPr>
        <p:spPr>
          <a:xfrm>
            <a:off x="482771" y="4290853"/>
            <a:ext cx="51453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https://www.nationalgeographic.com/premium/article/alhambra-inside-look-muslim-fortress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105F2A2F-3386-84C3-7A25-65FA73E4C434}"/>
              </a:ext>
            </a:extLst>
          </p:cNvPr>
          <p:cNvSpPr txBox="1">
            <a:spLocks/>
          </p:cNvSpPr>
          <p:nvPr/>
        </p:nvSpPr>
        <p:spPr>
          <a:xfrm>
            <a:off x="5117653" y="4441376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Mermer kakma işçiliğiyle zenginleştirilmiş duvarlar</a:t>
            </a:r>
            <a:endParaRPr lang="tr-TR" sz="1200" noProof="1"/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19A4ABF9-75F8-4F76-6F6B-542F0D1DE7D2}"/>
              </a:ext>
            </a:extLst>
          </p:cNvPr>
          <p:cNvSpPr txBox="1"/>
          <p:nvPr/>
        </p:nvSpPr>
        <p:spPr>
          <a:xfrm>
            <a:off x="970110" y="597935"/>
            <a:ext cx="4869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İspanya</a:t>
            </a:r>
            <a:endParaRPr lang="tr-TR" noProof="1"/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5AF92B84-72C0-F4AF-0494-198538494E1A}"/>
              </a:ext>
            </a:extLst>
          </p:cNvPr>
          <p:cNvSpPr txBox="1"/>
          <p:nvPr/>
        </p:nvSpPr>
        <p:spPr>
          <a:xfrm>
            <a:off x="5739300" y="597934"/>
            <a:ext cx="4869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Hindistan</a:t>
            </a:r>
            <a:endParaRPr lang="tr-TR" noProof="1"/>
          </a:p>
        </p:txBody>
      </p:sp>
      <p:sp>
        <p:nvSpPr>
          <p:cNvPr id="5" name="Google Shape;364;p35">
            <a:extLst>
              <a:ext uri="{FF2B5EF4-FFF2-40B4-BE49-F238E27FC236}">
                <a16:creationId xmlns:a16="http://schemas.microsoft.com/office/drawing/2014/main" id="{CAA54DFB-10B2-3313-38FD-B141889EE520}"/>
              </a:ext>
            </a:extLst>
          </p:cNvPr>
          <p:cNvSpPr txBox="1">
            <a:spLocks/>
          </p:cNvSpPr>
          <p:nvPr/>
        </p:nvSpPr>
        <p:spPr>
          <a:xfrm>
            <a:off x="643568" y="-76464"/>
            <a:ext cx="7704000" cy="38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Tarihi ve Geleneksel Yapılar</a:t>
            </a:r>
          </a:p>
        </p:txBody>
      </p:sp>
      <p:pic>
        <p:nvPicPr>
          <p:cNvPr id="2" name="Google Shape;373;p35">
            <a:extLst>
              <a:ext uri="{FF2B5EF4-FFF2-40B4-BE49-F238E27FC236}">
                <a16:creationId xmlns:a16="http://schemas.microsoft.com/office/drawing/2014/main" id="{B7BA51EF-EFB8-00EB-13B0-4F6F4352B2C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/>
          <a:stretch/>
        </p:blipFill>
        <p:spPr>
          <a:xfrm>
            <a:off x="520870" y="937993"/>
            <a:ext cx="4051129" cy="3327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3;p35">
            <a:extLst>
              <a:ext uri="{FF2B5EF4-FFF2-40B4-BE49-F238E27FC236}">
                <a16:creationId xmlns:a16="http://schemas.microsoft.com/office/drawing/2014/main" id="{FB131AC6-2EA4-6C1C-4338-B2941318CB2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839" y="919813"/>
            <a:ext cx="2893061" cy="3371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30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C6DFB513-11A7-F7A8-9611-9AACE38D7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Resim 21" descr="gökyüzü, dış mekan, su, sis içeren bir resim">
            <a:extLst>
              <a:ext uri="{FF2B5EF4-FFF2-40B4-BE49-F238E27FC236}">
                <a16:creationId xmlns:a16="http://schemas.microsoft.com/office/drawing/2014/main" id="{2B7CA0D9-C4EA-4162-C24B-3D6459B455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110" y="1024944"/>
            <a:ext cx="3935241" cy="2218434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5C7C5615-4E7B-1A76-A438-7C32225222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419" y="1003458"/>
            <a:ext cx="3933814" cy="2251268"/>
          </a:xfrm>
          <a:prstGeom prst="rect">
            <a:avLst/>
          </a:prstGeom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8A59644B-ABEF-A58B-172F-65B2A588E9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35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3DE5B57D-9FCD-E251-E26F-B0A12B5C6A8F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523878" y="449521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36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A1C506B7-DD74-BE0B-77D7-22F09C7BCFBB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006693" y="328217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Chapel of Saint Benedict</a:t>
            </a:r>
            <a:endParaRPr lang="tr-TR" sz="80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81219185-C99A-E1E3-BFF0-DAD3EC44185B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540456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noProof="1"/>
              <a:t>Ahşap dokulu iç duvar tasarımı.</a:t>
            </a:r>
            <a:endParaRPr lang="tr-TR" sz="2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062DED0C-BB54-27F0-D984-56920B9B86A3}"/>
              </a:ext>
            </a:extLst>
          </p:cNvPr>
          <p:cNvSpPr txBox="1">
            <a:spLocks/>
          </p:cNvSpPr>
          <p:nvPr/>
        </p:nvSpPr>
        <p:spPr>
          <a:xfrm>
            <a:off x="5113654" y="33303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/>
              <a:t>The Blur Building</a:t>
            </a:r>
            <a:endParaRPr lang="tr-TR" sz="88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0EA1A154-C4A3-D3FA-22EE-27C4C90A0F5A}"/>
              </a:ext>
            </a:extLst>
          </p:cNvPr>
          <p:cNvSpPr txBox="1"/>
          <p:nvPr/>
        </p:nvSpPr>
        <p:spPr>
          <a:xfrm>
            <a:off x="4523878" y="3294888"/>
            <a:ext cx="395721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5"/>
              </a:rPr>
              <a:t>https://www.anniversary-magazine.com/all/2017/1/9/the-blur-buildings-connectivity-metaphor-by-diller-scofidio-renfro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DEB8067-A9C4-565E-D3A2-DE6F09E37AE4}"/>
              </a:ext>
            </a:extLst>
          </p:cNvPr>
          <p:cNvSpPr txBox="1"/>
          <p:nvPr/>
        </p:nvSpPr>
        <p:spPr>
          <a:xfrm>
            <a:off x="508580" y="3294888"/>
            <a:ext cx="43987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6"/>
              </a:rPr>
              <a:t>https://www.archdaily.com/418996/ad-classics-saint-benedict-chapel-peter-zumthor/52153a8ae8e44e7a18000064-ad-classics-saint-benedict-chapel-peter-zumthor-image</a:t>
            </a:r>
            <a:endParaRPr lang="tr-TR" sz="700" noProof="1"/>
          </a:p>
          <a:p>
            <a:r>
              <a:rPr lang="tr-TR" sz="700" noProof="1"/>
              <a:t>.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C8099CED-5480-4500-E7A9-FD89771724BB}"/>
              </a:ext>
            </a:extLst>
          </p:cNvPr>
          <p:cNvSpPr txBox="1">
            <a:spLocks/>
          </p:cNvSpPr>
          <p:nvPr/>
        </p:nvSpPr>
        <p:spPr>
          <a:xfrm>
            <a:off x="4523878" y="3540456"/>
            <a:ext cx="3957218" cy="783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800" noProof="1"/>
              <a:t>Görünmez duvar algısını sorgulayan deneysel yapı.</a:t>
            </a:r>
            <a:endParaRPr lang="tr-TR" sz="2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C627366-CD50-AE96-4379-452640424A87}"/>
              </a:ext>
            </a:extLst>
          </p:cNvPr>
          <p:cNvSpPr txBox="1"/>
          <p:nvPr/>
        </p:nvSpPr>
        <p:spPr>
          <a:xfrm>
            <a:off x="1010856" y="644171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Peter Zumthor, İsviçre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10DAEFA-5882-649E-464A-F527132E2C5B}"/>
              </a:ext>
            </a:extLst>
          </p:cNvPr>
          <p:cNvSpPr txBox="1"/>
          <p:nvPr/>
        </p:nvSpPr>
        <p:spPr>
          <a:xfrm>
            <a:off x="5113654" y="67362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Diller Scofidio + Renfro, İsviçre</a:t>
            </a:r>
            <a:endParaRPr lang="tr-TR" noProof="1"/>
          </a:p>
        </p:txBody>
      </p:sp>
      <p:sp>
        <p:nvSpPr>
          <p:cNvPr id="9" name="Google Shape;364;p35">
            <a:extLst>
              <a:ext uri="{FF2B5EF4-FFF2-40B4-BE49-F238E27FC236}">
                <a16:creationId xmlns:a16="http://schemas.microsoft.com/office/drawing/2014/main" id="{3A4F620C-5B81-34E2-1894-436B24904D97}"/>
              </a:ext>
            </a:extLst>
          </p:cNvPr>
          <p:cNvSpPr txBox="1">
            <a:spLocks/>
          </p:cNvSpPr>
          <p:nvPr/>
        </p:nvSpPr>
        <p:spPr>
          <a:xfrm>
            <a:off x="1107835" y="-2083"/>
            <a:ext cx="7704000" cy="381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Modern ve Çağdaş İç Mekanlar</a:t>
            </a:r>
          </a:p>
        </p:txBody>
      </p:sp>
      <p:pic>
        <p:nvPicPr>
          <p:cNvPr id="27" name="Resim 26" descr="dış mekan, gökyüzü, ağaç, çi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CFA2604-2BE9-3C46-B1CB-2B7A82EE8A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29" y="1036292"/>
            <a:ext cx="3335795" cy="2218434"/>
          </a:xfrm>
          <a:prstGeom prst="rect">
            <a:avLst/>
          </a:prstGeom>
        </p:spPr>
      </p:pic>
      <p:pic>
        <p:nvPicPr>
          <p:cNvPr id="17" name="Resim 16" descr="iç mekan, simetri, bakışım, bina, Işı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206B85E-11CC-AC76-C4F5-221696D295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29" y="1015359"/>
            <a:ext cx="3333486" cy="22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AC3367FB-CE63-4D4A-4CBA-987F81F59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 descr="bina, gökyüzü, dış mekan, mimar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FF9E9D0-B692-B1DA-0565-D8FF3F2072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219" y="1023683"/>
            <a:ext cx="3062168" cy="2144954"/>
          </a:xfrm>
          <a:prstGeom prst="rect">
            <a:avLst/>
          </a:prstGeom>
        </p:spPr>
      </p:pic>
      <p:pic>
        <p:nvPicPr>
          <p:cNvPr id="11" name="Resim 10" descr="tavan, lobi, iç mekan, simetri, bakış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5A86D11-B18A-E76F-A59B-582A34A1F1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219" y="1023683"/>
            <a:ext cx="3062168" cy="2144952"/>
          </a:xfrm>
          <a:prstGeom prst="rect">
            <a:avLst/>
          </a:prstGeom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674EE4C8-9F60-CFED-8BA3-C49A553F5F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540425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37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19D2CC3A-4333-30AC-B4FB-7672BE799AB7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931451" y="503341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38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82612388-DF98-E3D3-AC72-97F4C6432696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405454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Casa Malaparte</a:t>
            </a:r>
            <a:endParaRPr lang="tr-TR" sz="88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8D73D5E0-8202-527B-FED6-BA41F4A0DFB3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540456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noProof="1"/>
              <a:t>Sert geometrik duvar blokları.</a:t>
            </a:r>
            <a:endParaRPr lang="tr-TR" sz="1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20EA317A-50B3-D917-5AC4-A4D7AA9D1AA3}"/>
              </a:ext>
            </a:extLst>
          </p:cNvPr>
          <p:cNvSpPr txBox="1">
            <a:spLocks/>
          </p:cNvSpPr>
          <p:nvPr/>
        </p:nvSpPr>
        <p:spPr>
          <a:xfrm>
            <a:off x="5480536" y="396862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/>
              <a:t>Barajas Havalimanı</a:t>
            </a:r>
            <a:endParaRPr lang="tr-TR" sz="96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13C9E6C0-E0E9-0622-E8F6-AF583C0CE538}"/>
              </a:ext>
            </a:extLst>
          </p:cNvPr>
          <p:cNvSpPr txBox="1"/>
          <p:nvPr/>
        </p:nvSpPr>
        <p:spPr>
          <a:xfrm>
            <a:off x="4872175" y="3168636"/>
            <a:ext cx="366836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5"/>
              </a:rPr>
              <a:t>https://www.archdaily.com/805964/madrid-barajas-airport-terminal-4-estudio-lamela-plus-richard-rogers-partnership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56C13FB6-9954-CE14-C630-7A35257B03BB}"/>
              </a:ext>
            </a:extLst>
          </p:cNvPr>
          <p:cNvSpPr txBox="1"/>
          <p:nvPr/>
        </p:nvSpPr>
        <p:spPr>
          <a:xfrm>
            <a:off x="532689" y="3168636"/>
            <a:ext cx="416591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6"/>
              </a:rPr>
              <a:t>https://artifex.substack.com/p/casa-malaparte-inside-capris-architectural</a:t>
            </a:r>
            <a:endParaRPr lang="tr-TR" sz="700" noProof="1"/>
          </a:p>
          <a:p>
            <a:r>
              <a:rPr lang="tr-TR" sz="700" noProof="1">
                <a:hlinkClick r:id="rId7"/>
              </a:rPr>
              <a:t>https://architecture-design-corse.com/capri-lile-escalier-la-villa-malaparte/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3C2518EC-BB84-366C-D308-050CD35F683E}"/>
              </a:ext>
            </a:extLst>
          </p:cNvPr>
          <p:cNvSpPr txBox="1">
            <a:spLocks/>
          </p:cNvSpPr>
          <p:nvPr/>
        </p:nvSpPr>
        <p:spPr>
          <a:xfrm>
            <a:off x="4794580" y="3569866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Renkli ve dalgalı tavan duvarları.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54071E0-2414-C8A4-3E90-E57304AF7FBC}"/>
              </a:ext>
            </a:extLst>
          </p:cNvPr>
          <p:cNvSpPr txBox="1"/>
          <p:nvPr/>
        </p:nvSpPr>
        <p:spPr>
          <a:xfrm>
            <a:off x="995640" y="727773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İtalya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A6DD442-71EC-8138-766F-A0813DD9236C}"/>
              </a:ext>
            </a:extLst>
          </p:cNvPr>
          <p:cNvSpPr txBox="1"/>
          <p:nvPr/>
        </p:nvSpPr>
        <p:spPr>
          <a:xfrm>
            <a:off x="5480536" y="736365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Madrid, Richard Rogers &amp; Lamela</a:t>
            </a:r>
            <a:endParaRPr lang="tr-TR" noProof="1"/>
          </a:p>
        </p:txBody>
      </p:sp>
      <p:sp>
        <p:nvSpPr>
          <p:cNvPr id="9" name="Google Shape;364;p35">
            <a:extLst>
              <a:ext uri="{FF2B5EF4-FFF2-40B4-BE49-F238E27FC236}">
                <a16:creationId xmlns:a16="http://schemas.microsoft.com/office/drawing/2014/main" id="{DAB01375-B5C7-487C-DEC6-04D6017C2F8A}"/>
              </a:ext>
            </a:extLst>
          </p:cNvPr>
          <p:cNvSpPr txBox="1">
            <a:spLocks/>
          </p:cNvSpPr>
          <p:nvPr/>
        </p:nvSpPr>
        <p:spPr>
          <a:xfrm>
            <a:off x="1107835" y="-2083"/>
            <a:ext cx="7704000" cy="41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Modern ve Çağdaş İç Mekanlar</a:t>
            </a:r>
          </a:p>
        </p:txBody>
      </p:sp>
      <p:pic>
        <p:nvPicPr>
          <p:cNvPr id="8" name="Resim 7" descr="bina, dış mekan, ağaç, pencer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A723372-580D-499D-2F26-7604E2809A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50" y="1028836"/>
            <a:ext cx="3062168" cy="2131081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75E3496-917A-F8D9-1940-A50A27D00B9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51" y="1023683"/>
            <a:ext cx="3062168" cy="21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3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0D50CED2-A8E3-732A-58C0-CC856FC31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Resim 16" descr="dış mekan, Metropolitan bölgesi, kentsel alan, metrop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0B2844B-CE07-54C2-A625-A38766670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604" y="1065364"/>
            <a:ext cx="3757090" cy="2258107"/>
          </a:xfrm>
          <a:prstGeom prst="rect">
            <a:avLst/>
          </a:prstGeom>
        </p:spPr>
      </p:pic>
      <p:pic>
        <p:nvPicPr>
          <p:cNvPr id="19" name="Resim 18" descr="dış mekan, ağaç, bina, bitk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6E86563-FE58-0AA5-1F16-D213332795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8" y="1071048"/>
            <a:ext cx="3476372" cy="2238565"/>
          </a:xfrm>
          <a:prstGeom prst="rect">
            <a:avLst/>
          </a:prstGeom>
        </p:spPr>
      </p:pic>
      <p:pic>
        <p:nvPicPr>
          <p:cNvPr id="13" name="Resim 12" descr="iç mekan, mobilya, masa, zemi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87C1A9A-3F70-6002-9178-D8513D6C20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49" y="1071208"/>
            <a:ext cx="3483901" cy="2248417"/>
          </a:xfrm>
          <a:prstGeom prst="rect">
            <a:avLst/>
          </a:prstGeom>
        </p:spPr>
      </p:pic>
      <p:pic>
        <p:nvPicPr>
          <p:cNvPr id="15" name="Resim 14" descr="adam, insan, ayakkabı, giyim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B552ECB-4F9C-3619-7090-54B8D0EBE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604" y="1065365"/>
            <a:ext cx="3760753" cy="2258107"/>
          </a:xfrm>
          <a:prstGeom prst="rect">
            <a:avLst/>
          </a:prstGeom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16922EED-484D-09D0-D198-286A91DAF4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434" y="5335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39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876EDDD9-A780-DCAA-76ED-42B6598A49AD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723326" y="4964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40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3A4AD68E-9E8A-F6CB-E8E7-7E4EC6C2C72F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032001" y="376848"/>
            <a:ext cx="3929982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noProof="1"/>
              <a:t>Jean-Marie Tjibaou Cultural Centre</a:t>
            </a:r>
            <a:endParaRPr lang="tr-TR" sz="88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DFA4EAA6-45B8-CEB6-E13D-82918735A80F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47161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Doğal havalandırma için özel duvar açıklıkları.</a:t>
            </a:r>
            <a:endParaRPr lang="tr-TR" sz="1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4C0C4C5A-1056-77FB-0E6B-57976403234D}"/>
              </a:ext>
            </a:extLst>
          </p:cNvPr>
          <p:cNvSpPr txBox="1">
            <a:spLocks/>
          </p:cNvSpPr>
          <p:nvPr/>
        </p:nvSpPr>
        <p:spPr>
          <a:xfrm>
            <a:off x="5254551" y="36660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/>
              <a:t>Cooper Union Academic Building</a:t>
            </a:r>
            <a:endParaRPr lang="tr-TR" sz="96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C6D65680-C202-77E0-4F85-4A013AE2AAA9}"/>
              </a:ext>
            </a:extLst>
          </p:cNvPr>
          <p:cNvSpPr txBox="1"/>
          <p:nvPr/>
        </p:nvSpPr>
        <p:spPr>
          <a:xfrm>
            <a:off x="4674492" y="329720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7"/>
              </a:rPr>
              <a:t>https://www.architonic.com/en/project/morphosis-architects-41-cooper-square/5100282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05B97C28-D4F3-02A0-749E-3FCB1E4A1547}"/>
              </a:ext>
            </a:extLst>
          </p:cNvPr>
          <p:cNvSpPr txBox="1"/>
          <p:nvPr/>
        </p:nvSpPr>
        <p:spPr>
          <a:xfrm>
            <a:off x="508580" y="3294888"/>
            <a:ext cx="439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8"/>
              </a:rPr>
              <a:t>https://archalley.com/jean-marie-tjibaou-cultural-centre/</a:t>
            </a:r>
            <a:endParaRPr lang="tr-TR" sz="700" noProof="1"/>
          </a:p>
          <a:p>
            <a:r>
              <a:rPr lang="tr-TR" sz="700" noProof="1">
                <a:hlinkClick r:id="rId9"/>
              </a:rPr>
              <a:t>https://www.arkitektuel.com/jean-marie-tijbaou-kultur-merkezi/</a:t>
            </a:r>
            <a:endParaRPr lang="tr-TR" sz="700" noProof="1"/>
          </a:p>
          <a:p>
            <a:endParaRPr lang="tr-TR" sz="700" noProof="1"/>
          </a:p>
          <a:p>
            <a:endParaRPr lang="tr-TR" sz="700" noProof="1"/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114D8267-476A-C6ED-B263-46763925DF59}"/>
              </a:ext>
            </a:extLst>
          </p:cNvPr>
          <p:cNvSpPr txBox="1">
            <a:spLocks/>
          </p:cNvSpPr>
          <p:nvPr/>
        </p:nvSpPr>
        <p:spPr>
          <a:xfrm>
            <a:off x="4621006" y="34716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800" noProof="1"/>
              <a:t>Parametrik desenlerle delikli metal iç duvarlar.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C23D011-DF3E-3031-8B28-70A7CE634A26}"/>
              </a:ext>
            </a:extLst>
          </p:cNvPr>
          <p:cNvSpPr txBox="1"/>
          <p:nvPr/>
        </p:nvSpPr>
        <p:spPr>
          <a:xfrm>
            <a:off x="1064196" y="725578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Renzo Piano, Yeni Kaledonya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7A97732-3036-182F-2951-0C0C2249897E}"/>
              </a:ext>
            </a:extLst>
          </p:cNvPr>
          <p:cNvSpPr txBox="1"/>
          <p:nvPr/>
        </p:nvSpPr>
        <p:spPr>
          <a:xfrm>
            <a:off x="5254551" y="715337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Morphosis, ABD</a:t>
            </a:r>
            <a:endParaRPr lang="tr-TR" noProof="1"/>
          </a:p>
        </p:txBody>
      </p:sp>
      <p:sp>
        <p:nvSpPr>
          <p:cNvPr id="9" name="Google Shape;364;p35">
            <a:extLst>
              <a:ext uri="{FF2B5EF4-FFF2-40B4-BE49-F238E27FC236}">
                <a16:creationId xmlns:a16="http://schemas.microsoft.com/office/drawing/2014/main" id="{90A59DFF-51B0-1DC3-95BE-C8A3DA332CEE}"/>
              </a:ext>
            </a:extLst>
          </p:cNvPr>
          <p:cNvSpPr txBox="1">
            <a:spLocks/>
          </p:cNvSpPr>
          <p:nvPr/>
        </p:nvSpPr>
        <p:spPr>
          <a:xfrm>
            <a:off x="1107835" y="-2083"/>
            <a:ext cx="7704000" cy="373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Modern ve Çağdaş İç Mekanlar</a:t>
            </a:r>
          </a:p>
        </p:txBody>
      </p:sp>
    </p:spTree>
    <p:extLst>
      <p:ext uri="{BB962C8B-B14F-4D97-AF65-F5344CB8AC3E}">
        <p14:creationId xmlns:p14="http://schemas.microsoft.com/office/powerpoint/2010/main" val="40791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4495EDF2-3C0D-1D25-6BCF-CAE7825A2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>
            <a:extLst>
              <a:ext uri="{FF2B5EF4-FFF2-40B4-BE49-F238E27FC236}">
                <a16:creationId xmlns:a16="http://schemas.microsoft.com/office/drawing/2014/main" id="{E15F4668-8E00-20CC-8940-FBA19CDDA829}"/>
              </a:ext>
            </a:extLst>
          </p:cNvPr>
          <p:cNvSpPr/>
          <p:nvPr/>
        </p:nvSpPr>
        <p:spPr>
          <a:xfrm>
            <a:off x="428700" y="358000"/>
            <a:ext cx="1341900" cy="134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1" name="Google Shape;381;p36">
            <a:extLst>
              <a:ext uri="{FF2B5EF4-FFF2-40B4-BE49-F238E27FC236}">
                <a16:creationId xmlns:a16="http://schemas.microsoft.com/office/drawing/2014/main" id="{1D8AE22F-94CE-183F-DFE0-8B8CF742CF4F}"/>
              </a:ext>
            </a:extLst>
          </p:cNvPr>
          <p:cNvSpPr/>
          <p:nvPr/>
        </p:nvSpPr>
        <p:spPr>
          <a:xfrm>
            <a:off x="1127350" y="2842475"/>
            <a:ext cx="1500300" cy="112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pic>
        <p:nvPicPr>
          <p:cNvPr id="385" name="Google Shape;385;p36">
            <a:extLst>
              <a:ext uri="{FF2B5EF4-FFF2-40B4-BE49-F238E27FC236}">
                <a16:creationId xmlns:a16="http://schemas.microsoft.com/office/drawing/2014/main" id="{D14F8FD2-2D8B-9781-EA1E-81DA93B9B1FB}"/>
              </a:ext>
            </a:extLst>
          </p:cNvPr>
          <p:cNvPicPr preferRelativeResize="0">
            <a:picLocks noGrp="1"/>
          </p:cNvPicPr>
          <p:nvPr>
            <p:ph type="pic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00" y="2186147"/>
            <a:ext cx="2802898" cy="2400302"/>
          </a:xfrm>
          <a:prstGeom prst="rect">
            <a:avLst/>
          </a:prstGeom>
        </p:spPr>
      </p:pic>
      <p:sp>
        <p:nvSpPr>
          <p:cNvPr id="387" name="Google Shape;387;p36">
            <a:extLst>
              <a:ext uri="{FF2B5EF4-FFF2-40B4-BE49-F238E27FC236}">
                <a16:creationId xmlns:a16="http://schemas.microsoft.com/office/drawing/2014/main" id="{86CF2D2F-25AA-BD9A-0873-7E08F6AF1302}"/>
              </a:ext>
            </a:extLst>
          </p:cNvPr>
          <p:cNvSpPr/>
          <p:nvPr/>
        </p:nvSpPr>
        <p:spPr>
          <a:xfrm>
            <a:off x="5825500" y="4081250"/>
            <a:ext cx="3318600" cy="106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8" name="Google Shape;388;p36">
            <a:extLst>
              <a:ext uri="{FF2B5EF4-FFF2-40B4-BE49-F238E27FC236}">
                <a16:creationId xmlns:a16="http://schemas.microsoft.com/office/drawing/2014/main" id="{9AA5977D-0B69-5E9E-1D26-68CA67DBF7E5}"/>
              </a:ext>
            </a:extLst>
          </p:cNvPr>
          <p:cNvSpPr/>
          <p:nvPr/>
        </p:nvSpPr>
        <p:spPr>
          <a:xfrm>
            <a:off x="6196425" y="4304875"/>
            <a:ext cx="2947800" cy="83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3" name="Google Shape;383;p36">
            <a:extLst>
              <a:ext uri="{FF2B5EF4-FFF2-40B4-BE49-F238E27FC236}">
                <a16:creationId xmlns:a16="http://schemas.microsoft.com/office/drawing/2014/main" id="{E3D09F16-1596-BF2A-6CDC-A9DFD6478817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508397" y="280052"/>
            <a:ext cx="6782162" cy="21721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noProof="1"/>
              <a:t>Deneysel ve </a:t>
            </a:r>
            <a:br>
              <a:rPr lang="tr-TR" sz="5400" noProof="1"/>
            </a:br>
            <a:r>
              <a:rPr lang="tr-TR" sz="5400" noProof="1"/>
              <a:t>	Özel İç Mekanlar</a:t>
            </a:r>
          </a:p>
        </p:txBody>
      </p:sp>
      <p:sp>
        <p:nvSpPr>
          <p:cNvPr id="382" name="Google Shape;382;p36">
            <a:extLst>
              <a:ext uri="{FF2B5EF4-FFF2-40B4-BE49-F238E27FC236}">
                <a16:creationId xmlns:a16="http://schemas.microsoft.com/office/drawing/2014/main" id="{3CB249B1-0B5F-E910-4B13-32427E059C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0804" y="2110089"/>
            <a:ext cx="4139452" cy="20829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>
                <a:solidFill>
                  <a:schemeClr val="lt1"/>
                </a:solidFill>
              </a:rPr>
              <a:t>Duvar Örnekleri</a:t>
            </a:r>
            <a:endParaRPr lang="tr-TR" noProof="1">
              <a:solidFill>
                <a:schemeClr val="accent1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B6A808F-00E3-D2F1-C39E-CFB468E2416B}"/>
              </a:ext>
            </a:extLst>
          </p:cNvPr>
          <p:cNvSpPr txBox="1"/>
          <p:nvPr/>
        </p:nvSpPr>
        <p:spPr>
          <a:xfrm>
            <a:off x="312057" y="4586449"/>
            <a:ext cx="2627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>
                <a:solidFill>
                  <a:schemeClr val="bg2"/>
                </a:solidFill>
              </a:rPr>
              <a:t>https://www.dreamwallshop.com/dreamwall-renkli-tas-duvar-desenli-silinebilir-tekstil-duvar-kagidi-271</a:t>
            </a:r>
          </a:p>
        </p:txBody>
      </p:sp>
    </p:spTree>
    <p:extLst>
      <p:ext uri="{BB962C8B-B14F-4D97-AF65-F5344CB8AC3E}">
        <p14:creationId xmlns:p14="http://schemas.microsoft.com/office/powerpoint/2010/main" val="1855293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EF9F36B0-8C5B-FEC6-3BFD-80B664675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mazon Spheres - Wikipedia">
            <a:extLst>
              <a:ext uri="{FF2B5EF4-FFF2-40B4-BE49-F238E27FC236}">
                <a16:creationId xmlns:a16="http://schemas.microsoft.com/office/drawing/2014/main" id="{B20F757B-FF7E-54AB-57CB-3C3E2E59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92" y="1030235"/>
            <a:ext cx="3422635" cy="228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ple Park será inaugurada em abril | Tecnologia | EL PAÍS Brasil">
            <a:extLst>
              <a:ext uri="{FF2B5EF4-FFF2-40B4-BE49-F238E27FC236}">
                <a16:creationId xmlns:a16="http://schemas.microsoft.com/office/drawing/2014/main" id="{F26546EB-52CE-3278-1199-996FB47E7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6592" y="1042696"/>
            <a:ext cx="3959540" cy="22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CAF95560-EBDD-1D59-8267-DF653CF084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592" y="1029177"/>
            <a:ext cx="3955243" cy="224608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29386EF0-7828-1456-BE70-43EAE953D5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92" y="1020039"/>
            <a:ext cx="3422635" cy="2296967"/>
          </a:xfrm>
          <a:prstGeom prst="rect">
            <a:avLst/>
          </a:prstGeom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51BAA53F-6FE2-2FBE-57AA-0AC8A6F334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41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3E9C4C4B-B6F5-0220-A088-692133C38322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67826" y="392763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42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B3461FA0-E259-711C-5D70-B18B8E12B004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Deneysel ve Özel İç Mekanlar</a:t>
            </a: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703E0A3F-EDF0-FCA1-E1D8-F415569B2C8A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47161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İç mekânda tamamen cam duvar kullanımı</a:t>
            </a:r>
            <a:endParaRPr lang="tr-TR" sz="2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B48A8E6A-637D-1006-69B8-67C895F9E43F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Apple Park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0FB7F14C-65ED-3902-50FD-47343C687F8F}"/>
              </a:ext>
            </a:extLst>
          </p:cNvPr>
          <p:cNvSpPr txBox="1"/>
          <p:nvPr/>
        </p:nvSpPr>
        <p:spPr>
          <a:xfrm>
            <a:off x="5143474" y="3235928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https://www.fosterandpartners.com/projects/apple-park.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8B83DBC-8462-17B6-347E-88363E957253}"/>
              </a:ext>
            </a:extLst>
          </p:cNvPr>
          <p:cNvSpPr txBox="1"/>
          <p:nvPr/>
        </p:nvSpPr>
        <p:spPr>
          <a:xfrm>
            <a:off x="555991" y="3336312"/>
            <a:ext cx="36458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https://www.archdaily.com/920029/amazon-spheres-nbbj/5d1610e1284dd16860000108-amazon-spheres-nbbj-photo?next_project=no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FC20E1D4-0F3B-5B3B-407B-0FECD08F114D}"/>
              </a:ext>
            </a:extLst>
          </p:cNvPr>
          <p:cNvSpPr txBox="1">
            <a:spLocks/>
          </p:cNvSpPr>
          <p:nvPr/>
        </p:nvSpPr>
        <p:spPr>
          <a:xfrm>
            <a:off x="5113152" y="34716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Devasa eğrisel cam duvarlar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8EBDC11-B205-0E18-4638-0C2D75D413EE}"/>
              </a:ext>
            </a:extLst>
          </p:cNvPr>
          <p:cNvSpPr txBox="1"/>
          <p:nvPr/>
        </p:nvSpPr>
        <p:spPr>
          <a:xfrm>
            <a:off x="981976" y="576955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Seattle, NBBJ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7E102A1-382C-70DE-2ADD-AD4594F39CED}"/>
              </a:ext>
            </a:extLst>
          </p:cNvPr>
          <p:cNvSpPr txBox="1"/>
          <p:nvPr/>
        </p:nvSpPr>
        <p:spPr>
          <a:xfrm>
            <a:off x="5659321" y="562616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Foster + Partners, ABD</a:t>
            </a:r>
            <a:endParaRPr lang="tr-TR" noProof="1"/>
          </a:p>
        </p:txBody>
      </p:sp>
      <p:sp>
        <p:nvSpPr>
          <p:cNvPr id="2" name="Google Shape;365;p35">
            <a:extLst>
              <a:ext uri="{FF2B5EF4-FFF2-40B4-BE49-F238E27FC236}">
                <a16:creationId xmlns:a16="http://schemas.microsoft.com/office/drawing/2014/main" id="{D57626B7-3714-3D64-B4DD-7C503F1AFC69}"/>
              </a:ext>
            </a:extLst>
          </p:cNvPr>
          <p:cNvSpPr txBox="1">
            <a:spLocks/>
          </p:cNvSpPr>
          <p:nvPr/>
        </p:nvSpPr>
        <p:spPr>
          <a:xfrm>
            <a:off x="984762" y="272205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Amazon</a:t>
            </a:r>
            <a:r>
              <a:rPr kumimoji="0" lang="tr-TR" sz="1600" b="1" i="0" u="none" strike="noStrike" cap="none" normalizeH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Spheres</a:t>
            </a:r>
            <a:endParaRPr lang="tr-TR" sz="8000" noProof="1"/>
          </a:p>
        </p:txBody>
      </p:sp>
    </p:spTree>
    <p:extLst>
      <p:ext uri="{BB962C8B-B14F-4D97-AF65-F5344CB8AC3E}">
        <p14:creationId xmlns:p14="http://schemas.microsoft.com/office/powerpoint/2010/main" val="245587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DAF99D80-A9CB-BFE4-98B4-24A67A414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3D944F09-3926-6FF9-E26D-FAD86F2731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828" y="900624"/>
            <a:ext cx="3588592" cy="2394264"/>
          </a:xfrm>
          <a:prstGeom prst="rect">
            <a:avLst/>
          </a:prstGeom>
        </p:spPr>
      </p:pic>
      <p:pic>
        <p:nvPicPr>
          <p:cNvPr id="2050" name="Picture 2" descr="Guggenheim Museum in New York - NewYork.co.uk">
            <a:extLst>
              <a:ext uri="{FF2B5EF4-FFF2-40B4-BE49-F238E27FC236}">
                <a16:creationId xmlns:a16="http://schemas.microsoft.com/office/drawing/2014/main" id="{1D8A81BF-B45D-F12D-8766-AB25C8C84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4880" y="1032245"/>
            <a:ext cx="2370856" cy="229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241527E1-C938-F6BD-7D78-47C6C81F25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43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767623CA-B51B-6D4D-D22A-2ABCDC4C0C75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44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458B97B1-F380-643F-EDC4-1DF1818CE2E6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Deneysel ve Özel İç Mekanlar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3CE387B2-33A8-F158-F7E9-7B79D3C76C66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Guggenheim Museum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64310DA3-88D6-953B-4561-6AC24BE9BB7A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622938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Spiral formdaki iç duvarlar.</a:t>
            </a:r>
            <a:endParaRPr lang="tr-TR" sz="2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9108188D-92D7-A0D4-E2B9-A2609F78949B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CERN Globe of Science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E8AE55FC-9D1B-AA34-62E6-12481FF313AF}"/>
              </a:ext>
            </a:extLst>
          </p:cNvPr>
          <p:cNvSpPr txBox="1"/>
          <p:nvPr/>
        </p:nvSpPr>
        <p:spPr>
          <a:xfrm>
            <a:off x="5123298" y="3315488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https://home.web.cern.ch/news/news/cern/renovated-globe-opens-new-world-visitors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74157A53-C403-96A3-BF0E-EEDB995A7F4F}"/>
              </a:ext>
            </a:extLst>
          </p:cNvPr>
          <p:cNvSpPr txBox="1"/>
          <p:nvPr/>
        </p:nvSpPr>
        <p:spPr>
          <a:xfrm>
            <a:off x="508580" y="3294888"/>
            <a:ext cx="43987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https://www.archdaily.com/60392/ad-classics-solomon-r-guggenheim-museum-frank-lloyd-wright/5037de5828ba0d599b0000be-ad-classics-solomon-r-guggenheim-museum-frank-lloyd-wright-image?next_project=no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15E237ED-EDEF-26B2-FB4A-DD23E731EA46}"/>
              </a:ext>
            </a:extLst>
          </p:cNvPr>
          <p:cNvSpPr txBox="1">
            <a:spLocks/>
          </p:cNvSpPr>
          <p:nvPr/>
        </p:nvSpPr>
        <p:spPr>
          <a:xfrm>
            <a:off x="5126682" y="3622938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6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Ahşap kafes duvar yapısı.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EC87E96-9D04-A77E-5095-1E36630A0DF1}"/>
              </a:ext>
            </a:extLst>
          </p:cNvPr>
          <p:cNvSpPr txBox="1"/>
          <p:nvPr/>
        </p:nvSpPr>
        <p:spPr>
          <a:xfrm>
            <a:off x="1010856" y="69882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New York, Frank Lloyd Wright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7A556F6-219C-3D52-9594-74E2258FAA49}"/>
              </a:ext>
            </a:extLst>
          </p:cNvPr>
          <p:cNvSpPr txBox="1"/>
          <p:nvPr/>
        </p:nvSpPr>
        <p:spPr>
          <a:xfrm>
            <a:off x="5665867" y="6290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İsviçre</a:t>
            </a:r>
            <a:endParaRPr lang="tr-TR" noProof="1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57881D5-2D24-558B-F168-75DFE298F0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80" y="1019276"/>
            <a:ext cx="2370856" cy="2296212"/>
          </a:xfrm>
          <a:prstGeom prst="rect">
            <a:avLst/>
          </a:prstGeom>
        </p:spPr>
      </p:pic>
      <p:pic>
        <p:nvPicPr>
          <p:cNvPr id="5" name="Resim 4" descr="iç mekan, zemin, tavan, merdivenle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0C8FBDD-8DD0-2895-9370-DF367BD15B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828" y="900625"/>
            <a:ext cx="3588592" cy="23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5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3EFC7076-A2F4-C777-DCA5-130CC411E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E5AE195F-8FFC-068A-2644-03A4DA3C7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165" y="1056994"/>
            <a:ext cx="1698150" cy="240188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C2896A7E-2821-B83E-521E-1DAEAD312D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78" y="1386137"/>
            <a:ext cx="3834011" cy="1736560"/>
          </a:xfrm>
          <a:prstGeom prst="rect">
            <a:avLst/>
          </a:prstGeom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5F0F778F-C273-9F10-99C2-05A015BF0E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45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2EC0E7DD-ED18-8AB6-BE24-3397ED7D72C8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46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C4D90AD0-56EC-82BD-AF98-0DF01A619736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Deneysel ve Özel İç Mekanlar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0DFE06CB-91EF-C9DA-4888-FB05999C5A0F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Laban Dance Centre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DF028BF8-55E6-8845-8427-BB256407DCB6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8580" y="363618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Renk değiştiren cam duvarlar</a:t>
            </a:r>
            <a:endParaRPr lang="tr-TR" sz="2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60782697-CE1F-682D-151E-754CFC2DC21F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Nakagin Capsule Tower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AD20FB9C-70A1-EFF9-6424-887FC9F698AF}"/>
              </a:ext>
            </a:extLst>
          </p:cNvPr>
          <p:cNvSpPr txBox="1"/>
          <p:nvPr/>
        </p:nvSpPr>
        <p:spPr>
          <a:xfrm>
            <a:off x="5134315" y="3528706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https://home.web.cern.ch/news/news/cern/renovated-globe-opens-new-world-visitors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53934304-4CB6-6F20-1615-F0F1137435D3}"/>
              </a:ext>
            </a:extLst>
          </p:cNvPr>
          <p:cNvSpPr txBox="1"/>
          <p:nvPr/>
        </p:nvSpPr>
        <p:spPr>
          <a:xfrm>
            <a:off x="561135" y="3522910"/>
            <a:ext cx="43987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https://www.archiweb.cz/en/b/laban-dance-centre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42A8943D-106F-25CD-01BD-F536BDB5FDEC}"/>
              </a:ext>
            </a:extLst>
          </p:cNvPr>
          <p:cNvSpPr txBox="1">
            <a:spLocks/>
          </p:cNvSpPr>
          <p:nvPr/>
        </p:nvSpPr>
        <p:spPr>
          <a:xfrm>
            <a:off x="5126682" y="3680337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6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Kübik kapsül iç duvar tasarımları.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DE80E7C-8032-B750-E851-308D3980FF38}"/>
              </a:ext>
            </a:extLst>
          </p:cNvPr>
          <p:cNvSpPr txBox="1"/>
          <p:nvPr/>
        </p:nvSpPr>
        <p:spPr>
          <a:xfrm>
            <a:off x="1010856" y="69882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Herzog &amp; de Meuron, İngiltere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BD57A63-3598-A55F-63FD-BA8024C8E994}"/>
              </a:ext>
            </a:extLst>
          </p:cNvPr>
          <p:cNvSpPr txBox="1"/>
          <p:nvPr/>
        </p:nvSpPr>
        <p:spPr>
          <a:xfrm>
            <a:off x="5665867" y="6290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Kisho Kurokawa, Japonya</a:t>
            </a:r>
            <a:endParaRPr lang="tr-TR" noProof="1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8FA970E1-5728-6897-51C3-451C83776E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79" y="1386137"/>
            <a:ext cx="3834011" cy="1747556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88EF1516-ECF4-D2A5-26C5-CA9F9C29B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165" y="1059310"/>
            <a:ext cx="1698150" cy="239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6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CAB77E65-3C9C-119E-BB97-218BE2ED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kitekt _ Manhattan’ın Hudson Yards bölgesinde bulunan kültür merkezi The Shed, New York merkezli mimarlık firmaları Diller Scofidio + Renfro ve... _ Instagram - Google Chrome 2025-04-03 16-39-35">
            <a:hlinkClick r:id="" action="ppaction://media"/>
            <a:extLst>
              <a:ext uri="{FF2B5EF4-FFF2-40B4-BE49-F238E27FC236}">
                <a16:creationId xmlns:a16="http://schemas.microsoft.com/office/drawing/2014/main" id="{9E4F2EA3-C517-6989-5DE9-E20B57E284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9908" t="17349" r="37511" b="12139"/>
          <a:stretch/>
        </p:blipFill>
        <p:spPr>
          <a:xfrm>
            <a:off x="1047760" y="974534"/>
            <a:ext cx="2668438" cy="2482329"/>
          </a:xfrm>
          <a:prstGeom prst="rect">
            <a:avLst/>
          </a:prstGeom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8389D1CB-A4B8-D81D-D9B4-ED3B6347FB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47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428925AC-02C0-4CE3-568D-1E779F6374C3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65575" y="514107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48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57660AD4-B8DA-CCE1-14C0-F67FC439B9F3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Deneysel ve Özel İç Mekanlar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67461B85-C1C9-4F37-4AED-21FEA8FF1781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Shed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3A751C0F-79DE-6020-4A49-48842E98EA5A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622938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Hareketli duvar sistemi.</a:t>
            </a: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6CF14498-6A35-72B2-5186-3866F1DD8BD0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Serpentine Pavilion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4CDED9F-93DC-6842-5512-949824D24232}"/>
              </a:ext>
            </a:extLst>
          </p:cNvPr>
          <p:cNvSpPr txBox="1"/>
          <p:nvPr/>
        </p:nvSpPr>
        <p:spPr>
          <a:xfrm>
            <a:off x="5123298" y="3315488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https://www.archdaily.com/790106/round-up-the-serpentine-pavilion-through-the-years/5772894de58ece7672000001-round-up-the-serpentine-pavilion-through-the-years-image?next_project=no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AA1661D-7A94-B884-B624-2C824543E997}"/>
              </a:ext>
            </a:extLst>
          </p:cNvPr>
          <p:cNvSpPr txBox="1"/>
          <p:nvPr/>
        </p:nvSpPr>
        <p:spPr>
          <a:xfrm>
            <a:off x="608973" y="3456863"/>
            <a:ext cx="43987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https://www.instagram.com/arkitektcom/p/C37PWZBCnNb/?img_index=1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C452942E-241F-8630-E240-2CFCF9D9A73A}"/>
              </a:ext>
            </a:extLst>
          </p:cNvPr>
          <p:cNvSpPr txBox="1">
            <a:spLocks/>
          </p:cNvSpPr>
          <p:nvPr/>
        </p:nvSpPr>
        <p:spPr>
          <a:xfrm>
            <a:off x="5126682" y="3622938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6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Duvar kavramını her yıl yeniden yorumlayan projeler.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92EAC53-5A02-D0AA-4E32-D7A92AE5A6E0}"/>
              </a:ext>
            </a:extLst>
          </p:cNvPr>
          <p:cNvSpPr txBox="1"/>
          <p:nvPr/>
        </p:nvSpPr>
        <p:spPr>
          <a:xfrm>
            <a:off x="995640" y="588833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New York, Diller Scofidio + Renfro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7FA0CA6-A3C0-1F64-A7A9-08A5B0C278D9}"/>
              </a:ext>
            </a:extLst>
          </p:cNvPr>
          <p:cNvSpPr txBox="1"/>
          <p:nvPr/>
        </p:nvSpPr>
        <p:spPr>
          <a:xfrm>
            <a:off x="5659321" y="582755"/>
            <a:ext cx="3764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Farklı mimarlar tarafından her yıl değişen tasarım</a:t>
            </a:r>
            <a:endParaRPr lang="tr-TR" noProof="1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2FB5CCAD-40D9-FB96-4BA2-F4AA0D3821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338" y="1157395"/>
            <a:ext cx="4219460" cy="210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7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CAB77E65-3C9C-119E-BB97-218BE2ED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9FF347A2-DC62-D271-673F-727B47082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0295" y="982817"/>
            <a:ext cx="4083484" cy="229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A924E90-5859-5E3B-3D35-6A3FF5C67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94" y="964383"/>
            <a:ext cx="3730397" cy="233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8389D1CB-A4B8-D81D-D9B4-ED3B6347FB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49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428925AC-02C0-4CE3-568D-1E779F6374C3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50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57660AD4-B8DA-CCE1-14C0-F67FC439B9F3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Deneysel ve Özel İç Mekanlar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67461B85-C1C9-4F37-4AED-21FEA8FF1781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Shigeru Ban’ın Karton Tüp Evleri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3A751C0F-79DE-6020-4A49-48842E98EA5A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622938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Geri dönüştürülebilir kartondan duvarlar.</a:t>
            </a: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6CF14498-6A35-72B2-5186-3866F1DD8BD0}"/>
              </a:ext>
            </a:extLst>
          </p:cNvPr>
          <p:cNvSpPr txBox="1">
            <a:spLocks/>
          </p:cNvSpPr>
          <p:nvPr/>
        </p:nvSpPr>
        <p:spPr>
          <a:xfrm>
            <a:off x="5627931" y="480632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Burning Man Festivali Geçici Mimari Yapıları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4CDED9F-93DC-6842-5512-949824D24232}"/>
              </a:ext>
            </a:extLst>
          </p:cNvPr>
          <p:cNvSpPr txBox="1"/>
          <p:nvPr/>
        </p:nvSpPr>
        <p:spPr>
          <a:xfrm>
            <a:off x="5126682" y="3421379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https://dacistanbul.com/burning-man-2023-temple-of-the-heart/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AA1661D-7A94-B884-B624-2C824543E997}"/>
              </a:ext>
            </a:extLst>
          </p:cNvPr>
          <p:cNvSpPr txBox="1"/>
          <p:nvPr/>
        </p:nvSpPr>
        <p:spPr>
          <a:xfrm>
            <a:off x="608973" y="3456863"/>
            <a:ext cx="43987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https://www.arkitera.com/haber/japonyada-sazdan-cati-ve-karton-tuplerle-tasarlanan-bir-restoran/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C452942E-241F-8630-E240-2CFCF9D9A73A}"/>
              </a:ext>
            </a:extLst>
          </p:cNvPr>
          <p:cNvSpPr txBox="1">
            <a:spLocks/>
          </p:cNvSpPr>
          <p:nvPr/>
        </p:nvSpPr>
        <p:spPr>
          <a:xfrm>
            <a:off x="5126682" y="3622938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6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Her yıl farklı duvar konseptleriyle tasarlanan enstalasyonlar.</a:t>
            </a:r>
          </a:p>
        </p:txBody>
      </p:sp>
      <p:pic>
        <p:nvPicPr>
          <p:cNvPr id="1026" name="Picture 2" descr="Japonya'da Sazdan Çatı ve Karton Tüplerle Tasarlanan Bir Restoran - Arkitera">
            <a:extLst>
              <a:ext uri="{FF2B5EF4-FFF2-40B4-BE49-F238E27FC236}">
                <a16:creationId xmlns:a16="http://schemas.microsoft.com/office/drawing/2014/main" id="{FAAC5A6D-81D6-41AE-D9BE-C82A9AAE6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93" y="964384"/>
            <a:ext cx="3730397" cy="233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rning Man 2023: TEMPLE OF THE HEART | DAC">
            <a:extLst>
              <a:ext uri="{FF2B5EF4-FFF2-40B4-BE49-F238E27FC236}">
                <a16:creationId xmlns:a16="http://schemas.microsoft.com/office/drawing/2014/main" id="{AE7BF5FE-F4A7-6F78-A25B-D514747AF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0295" y="984321"/>
            <a:ext cx="4083484" cy="229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B8701E6E-44C4-9B3F-8D0C-933485265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>
            <a:extLst>
              <a:ext uri="{FF2B5EF4-FFF2-40B4-BE49-F238E27FC236}">
                <a16:creationId xmlns:a16="http://schemas.microsoft.com/office/drawing/2014/main" id="{C20E3F6A-92A3-A5AD-2514-066AB62DB3F5}"/>
              </a:ext>
            </a:extLst>
          </p:cNvPr>
          <p:cNvSpPr/>
          <p:nvPr/>
        </p:nvSpPr>
        <p:spPr>
          <a:xfrm>
            <a:off x="428700" y="358000"/>
            <a:ext cx="1341900" cy="134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1" name="Google Shape;381;p36">
            <a:extLst>
              <a:ext uri="{FF2B5EF4-FFF2-40B4-BE49-F238E27FC236}">
                <a16:creationId xmlns:a16="http://schemas.microsoft.com/office/drawing/2014/main" id="{3440D024-0D31-D746-650B-CBC78CB1DCB2}"/>
              </a:ext>
            </a:extLst>
          </p:cNvPr>
          <p:cNvSpPr/>
          <p:nvPr/>
        </p:nvSpPr>
        <p:spPr>
          <a:xfrm>
            <a:off x="1127350" y="2842475"/>
            <a:ext cx="1500300" cy="112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pic>
        <p:nvPicPr>
          <p:cNvPr id="385" name="Google Shape;385;p36">
            <a:extLst>
              <a:ext uri="{FF2B5EF4-FFF2-40B4-BE49-F238E27FC236}">
                <a16:creationId xmlns:a16="http://schemas.microsoft.com/office/drawing/2014/main" id="{4A3577D7-CEA4-116D-DF31-46FBCAA4B59A}"/>
              </a:ext>
            </a:extLst>
          </p:cNvPr>
          <p:cNvPicPr preferRelativeResize="0">
            <a:picLocks noGrp="1"/>
          </p:cNvPicPr>
          <p:nvPr>
            <p:ph type="pic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00" y="2186147"/>
            <a:ext cx="2802898" cy="2400302"/>
          </a:xfrm>
          <a:prstGeom prst="rect">
            <a:avLst/>
          </a:prstGeom>
        </p:spPr>
      </p:pic>
      <p:sp>
        <p:nvSpPr>
          <p:cNvPr id="387" name="Google Shape;387;p36">
            <a:extLst>
              <a:ext uri="{FF2B5EF4-FFF2-40B4-BE49-F238E27FC236}">
                <a16:creationId xmlns:a16="http://schemas.microsoft.com/office/drawing/2014/main" id="{6A15E055-EFEB-54FC-7753-A686FCEBE1CA}"/>
              </a:ext>
            </a:extLst>
          </p:cNvPr>
          <p:cNvSpPr/>
          <p:nvPr/>
        </p:nvSpPr>
        <p:spPr>
          <a:xfrm>
            <a:off x="5825500" y="4081250"/>
            <a:ext cx="3318600" cy="106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8" name="Google Shape;388;p36">
            <a:extLst>
              <a:ext uri="{FF2B5EF4-FFF2-40B4-BE49-F238E27FC236}">
                <a16:creationId xmlns:a16="http://schemas.microsoft.com/office/drawing/2014/main" id="{81EE5156-AB01-A273-3B00-6F25A32DA515}"/>
              </a:ext>
            </a:extLst>
          </p:cNvPr>
          <p:cNvSpPr/>
          <p:nvPr/>
        </p:nvSpPr>
        <p:spPr>
          <a:xfrm>
            <a:off x="6196425" y="4304875"/>
            <a:ext cx="2947800" cy="83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3" name="Google Shape;383;p36">
            <a:extLst>
              <a:ext uri="{FF2B5EF4-FFF2-40B4-BE49-F238E27FC236}">
                <a16:creationId xmlns:a16="http://schemas.microsoft.com/office/drawing/2014/main" id="{3D09593B-AD97-4286-0C5D-60F50652E380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485537" y="342176"/>
            <a:ext cx="6782162" cy="21721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noProof="1"/>
              <a:t>Brutalist ve 	Endüstriyel 				Mimari</a:t>
            </a:r>
          </a:p>
        </p:txBody>
      </p:sp>
      <p:sp>
        <p:nvSpPr>
          <p:cNvPr id="382" name="Google Shape;382;p36">
            <a:extLst>
              <a:ext uri="{FF2B5EF4-FFF2-40B4-BE49-F238E27FC236}">
                <a16:creationId xmlns:a16="http://schemas.microsoft.com/office/drawing/2014/main" id="{A1BD37AD-79C1-12FB-C79B-2FE073CF79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85084" y="2110089"/>
            <a:ext cx="4139452" cy="20829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>
                <a:solidFill>
                  <a:schemeClr val="lt1"/>
                </a:solidFill>
              </a:rPr>
              <a:t>Duvar Örnekleri</a:t>
            </a:r>
            <a:endParaRPr lang="tr-TR" noProof="1">
              <a:solidFill>
                <a:schemeClr val="accent1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8173FA7-068E-7263-0C52-C9D6038A7FEC}"/>
              </a:ext>
            </a:extLst>
          </p:cNvPr>
          <p:cNvSpPr txBox="1"/>
          <p:nvPr/>
        </p:nvSpPr>
        <p:spPr>
          <a:xfrm>
            <a:off x="312057" y="4586449"/>
            <a:ext cx="2627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>
                <a:solidFill>
                  <a:schemeClr val="bg2"/>
                </a:solidFill>
              </a:rPr>
              <a:t>https://www.dreamwallshop.com/dreamwall-renkli-tas-duvar-desenli-silinebilir-tekstil-duvar-kagidi-271</a:t>
            </a:r>
          </a:p>
        </p:txBody>
      </p:sp>
    </p:spTree>
    <p:extLst>
      <p:ext uri="{BB962C8B-B14F-4D97-AF65-F5344CB8AC3E}">
        <p14:creationId xmlns:p14="http://schemas.microsoft.com/office/powerpoint/2010/main" val="137935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423FEE4B-F8DF-29DF-29C0-56A099471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8F3E286D-D0F1-C984-68B5-9437C9BA3E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03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046BC2C6-E2B5-97CF-5F86-E6A1705922E5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3527840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04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E2899CAB-648F-628B-96B0-2761290FAD13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085851" y="306258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Ayasofya </a:t>
            </a: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60495242-E119-5665-46C1-1F194928E990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4416493"/>
            <a:ext cx="3039098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Mozaikler ve kaligrafiyle süslü duvar yüzeyleri.</a:t>
            </a:r>
            <a:endParaRPr lang="tr-TR" sz="1200" noProof="1"/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9F2710AE-9D29-EAB6-7D2C-6CA883326442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9368" y="1032662"/>
            <a:ext cx="2528383" cy="3160479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27D0DED0-7135-F9EF-62A0-92718E7FD380}"/>
              </a:ext>
            </a:extLst>
          </p:cNvPr>
          <p:cNvSpPr txBox="1">
            <a:spLocks/>
          </p:cNvSpPr>
          <p:nvPr/>
        </p:nvSpPr>
        <p:spPr>
          <a:xfrm>
            <a:off x="4154830" y="285709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/>
              <a:t>Topkapı Sarayı</a:t>
            </a:r>
            <a:endParaRPr lang="tr-TR" noProof="1"/>
          </a:p>
        </p:txBody>
      </p:sp>
      <p:pic>
        <p:nvPicPr>
          <p:cNvPr id="21" name="Google Shape;373;p35">
            <a:extLst>
              <a:ext uri="{FF2B5EF4-FFF2-40B4-BE49-F238E27FC236}">
                <a16:creationId xmlns:a16="http://schemas.microsoft.com/office/drawing/2014/main" id="{5142F4C4-CABC-3AD4-4C5C-8FDCBC4FE1B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923" y="1032661"/>
            <a:ext cx="4690110" cy="316047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BCF8614B-3EEB-915A-060A-D30FEBD081B4}"/>
              </a:ext>
            </a:extLst>
          </p:cNvPr>
          <p:cNvSpPr txBox="1"/>
          <p:nvPr/>
        </p:nvSpPr>
        <p:spPr>
          <a:xfrm>
            <a:off x="3459048" y="4233327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https://www.yerlidusunce.com/wp-content/uploads/2022/08/86-ihhan-kocaman.jpg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94F35D7-A7E5-EBBA-7306-0C375DC7B669}"/>
              </a:ext>
            </a:extLst>
          </p:cNvPr>
          <p:cNvSpPr txBox="1"/>
          <p:nvPr/>
        </p:nvSpPr>
        <p:spPr>
          <a:xfrm>
            <a:off x="455094" y="4229364"/>
            <a:ext cx="3359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https://www.bizevdeyokuz.com/wp-content/uploads/ayasofya-mozaik-istanbul.jpg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10C44184-1C5B-57E3-8C1E-CFEC3F19CB58}"/>
              </a:ext>
            </a:extLst>
          </p:cNvPr>
          <p:cNvSpPr txBox="1">
            <a:spLocks/>
          </p:cNvSpPr>
          <p:nvPr/>
        </p:nvSpPr>
        <p:spPr>
          <a:xfrm>
            <a:off x="3417285" y="4449445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İznik çinileriyle kaplı iç duvar tasarımları.</a:t>
            </a:r>
            <a:endParaRPr lang="tr-TR" sz="105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5F179E5-FDD4-90B3-3424-866DBBB3C072}"/>
              </a:ext>
            </a:extLst>
          </p:cNvPr>
          <p:cNvSpPr txBox="1"/>
          <p:nvPr/>
        </p:nvSpPr>
        <p:spPr>
          <a:xfrm>
            <a:off x="4163451" y="610649"/>
            <a:ext cx="4690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İstanbul</a:t>
            </a:r>
            <a:endParaRPr lang="tr-TR" noProof="1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4F1E3E2-EBD0-DAEE-C996-360A2D69FAB4}"/>
              </a:ext>
            </a:extLst>
          </p:cNvPr>
          <p:cNvSpPr txBox="1"/>
          <p:nvPr/>
        </p:nvSpPr>
        <p:spPr>
          <a:xfrm>
            <a:off x="1085851" y="605847"/>
            <a:ext cx="4690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İstanbul</a:t>
            </a:r>
            <a:endParaRPr lang="tr-TR" noProof="1"/>
          </a:p>
        </p:txBody>
      </p:sp>
      <p:sp>
        <p:nvSpPr>
          <p:cNvPr id="7" name="Google Shape;364;p35">
            <a:extLst>
              <a:ext uri="{FF2B5EF4-FFF2-40B4-BE49-F238E27FC236}">
                <a16:creationId xmlns:a16="http://schemas.microsoft.com/office/drawing/2014/main" id="{182BAAF0-67E1-C7D5-851D-4AD138201507}"/>
              </a:ext>
            </a:extLst>
          </p:cNvPr>
          <p:cNvSpPr txBox="1">
            <a:spLocks/>
          </p:cNvSpPr>
          <p:nvPr/>
        </p:nvSpPr>
        <p:spPr>
          <a:xfrm>
            <a:off x="643568" y="-76464"/>
            <a:ext cx="7704000" cy="38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Tarihi ve Geleneksel Yapılar</a:t>
            </a:r>
          </a:p>
        </p:txBody>
      </p:sp>
      <p:pic>
        <p:nvPicPr>
          <p:cNvPr id="2" name="Google Shape;373;p35">
            <a:extLst>
              <a:ext uri="{FF2B5EF4-FFF2-40B4-BE49-F238E27FC236}">
                <a16:creationId xmlns:a16="http://schemas.microsoft.com/office/drawing/2014/main" id="{ECF8A1CC-B1EB-848B-7844-E0302C7DC05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9368" y="1027466"/>
            <a:ext cx="2528383" cy="316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3;p35">
            <a:extLst>
              <a:ext uri="{FF2B5EF4-FFF2-40B4-BE49-F238E27FC236}">
                <a16:creationId xmlns:a16="http://schemas.microsoft.com/office/drawing/2014/main" id="{4B00D80C-E31F-BA4D-FB84-50CAABD5296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923" y="1016598"/>
            <a:ext cx="4690110" cy="3171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58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0CAB9F5A-923C-3277-0EE7-27B6053BC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bitat 67 (Expo 1967) / Moshe Safdie - Arkitektuel">
            <a:extLst>
              <a:ext uri="{FF2B5EF4-FFF2-40B4-BE49-F238E27FC236}">
                <a16:creationId xmlns:a16="http://schemas.microsoft.com/office/drawing/2014/main" id="{3F2C063B-F270-134E-B0D9-7C8D00738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9541" y="1107902"/>
            <a:ext cx="3395879" cy="218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Barbican in London | Royal Shakespeare Company">
            <a:extLst>
              <a:ext uri="{FF2B5EF4-FFF2-40B4-BE49-F238E27FC236}">
                <a16:creationId xmlns:a16="http://schemas.microsoft.com/office/drawing/2014/main" id="{78EE8FBF-8D41-D3EA-5CA5-932529E73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068" y="1120039"/>
            <a:ext cx="3254459" cy="216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B88E19E8-B8B0-4F8A-EA81-B9880A5DA7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624" y="435369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51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9B328456-1E57-DB5F-D4BB-D42F5B8C1864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112312" y="435369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52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45386379-6C0E-5ACB-EC5B-48F3B080E284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Barbican Centre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1546DA41-573E-D4FB-4CD1-9DD4C8B0AC2B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47161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Ağır beton duvar formları</a:t>
            </a:r>
            <a:endParaRPr lang="tr-TR" sz="200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60F0CF10-FFB1-CBB2-C308-63318036BC9A}"/>
              </a:ext>
            </a:extLst>
          </p:cNvPr>
          <p:cNvSpPr txBox="1">
            <a:spLocks/>
          </p:cNvSpPr>
          <p:nvPr/>
        </p:nvSpPr>
        <p:spPr>
          <a:xfrm>
            <a:off x="5665867" y="297896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Habitat 67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CE00526D-54BC-DBDF-5AE5-9E79BCFA5553}"/>
              </a:ext>
            </a:extLst>
          </p:cNvPr>
          <p:cNvSpPr txBox="1"/>
          <p:nvPr/>
        </p:nvSpPr>
        <p:spPr>
          <a:xfrm>
            <a:off x="5143475" y="3323554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https://www.arkitektuel.com/habitat-67/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DCAAA25-30F9-4727-E4AE-6DD8208E7CBC}"/>
              </a:ext>
            </a:extLst>
          </p:cNvPr>
          <p:cNvSpPr txBox="1"/>
          <p:nvPr/>
        </p:nvSpPr>
        <p:spPr>
          <a:xfrm>
            <a:off x="508580" y="3294888"/>
            <a:ext cx="43987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https://www.barbican.org.uk/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C88BE30E-5467-DB42-F061-8C5CF0ED8FBE}"/>
              </a:ext>
            </a:extLst>
          </p:cNvPr>
          <p:cNvSpPr txBox="1">
            <a:spLocks/>
          </p:cNvSpPr>
          <p:nvPr/>
        </p:nvSpPr>
        <p:spPr>
          <a:xfrm>
            <a:off x="5112312" y="3511286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Modüler kutu formlu duvar tasarımı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09A9738-6BCD-B928-BE37-E4A313492DC6}"/>
              </a:ext>
            </a:extLst>
          </p:cNvPr>
          <p:cNvSpPr txBox="1"/>
          <p:nvPr/>
        </p:nvSpPr>
        <p:spPr>
          <a:xfrm>
            <a:off x="995640" y="612392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Londra, Chamberlin, Powell &amp; Bon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75651CF-94A1-7B2E-0FE4-CFC72B062ECB}"/>
              </a:ext>
            </a:extLst>
          </p:cNvPr>
          <p:cNvSpPr txBox="1"/>
          <p:nvPr/>
        </p:nvSpPr>
        <p:spPr>
          <a:xfrm>
            <a:off x="5665867" y="6290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Kanada, Moshe Safdie</a:t>
            </a:r>
            <a:endParaRPr lang="tr-TR" noProof="1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F62C0FE-362C-0324-3EB2-F538CC3F0D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68" y="1108078"/>
            <a:ext cx="3254459" cy="2181600"/>
          </a:xfrm>
          <a:prstGeom prst="rect">
            <a:avLst/>
          </a:prstGeom>
        </p:spPr>
      </p:pic>
      <p:pic>
        <p:nvPicPr>
          <p:cNvPr id="5" name="Resim 4" descr="iç mekan, iç mekan tasarımı, duvar, zemi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72925FB-5BEB-9081-044E-C655158DBA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541" y="1107900"/>
            <a:ext cx="3395879" cy="2181599"/>
          </a:xfrm>
          <a:prstGeom prst="rect">
            <a:avLst/>
          </a:prstGeom>
        </p:spPr>
      </p:pic>
      <p:sp>
        <p:nvSpPr>
          <p:cNvPr id="10" name="Google Shape;364;p35">
            <a:extLst>
              <a:ext uri="{FF2B5EF4-FFF2-40B4-BE49-F238E27FC236}">
                <a16:creationId xmlns:a16="http://schemas.microsoft.com/office/drawing/2014/main" id="{8D693C9C-0D68-224C-514B-142969EB7279}"/>
              </a:ext>
            </a:extLst>
          </p:cNvPr>
          <p:cNvSpPr txBox="1">
            <a:spLocks/>
          </p:cNvSpPr>
          <p:nvPr/>
        </p:nvSpPr>
        <p:spPr>
          <a:xfrm>
            <a:off x="1055280" y="-72667"/>
            <a:ext cx="7704000" cy="384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Brutalist ve Endüstriyel Mimari</a:t>
            </a:r>
          </a:p>
        </p:txBody>
      </p:sp>
    </p:spTree>
    <p:extLst>
      <p:ext uri="{BB962C8B-B14F-4D97-AF65-F5344CB8AC3E}">
        <p14:creationId xmlns:p14="http://schemas.microsoft.com/office/powerpoint/2010/main" val="157847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E573D446-C50D-77B5-11D7-4E57B683B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Opinion:Architecture As A Subversive Act | Slums, Walled Cities, And The Torre  David">
            <a:extLst>
              <a:ext uri="{FF2B5EF4-FFF2-40B4-BE49-F238E27FC236}">
                <a16:creationId xmlns:a16="http://schemas.microsoft.com/office/drawing/2014/main" id="{07680D18-58B2-EB3C-8AB5-08CEAB32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2625" y="1032474"/>
            <a:ext cx="3476096" cy="220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Unite d'habitation / Le Corbusier - Arkitektuel">
            <a:extLst>
              <a:ext uri="{FF2B5EF4-FFF2-40B4-BE49-F238E27FC236}">
                <a16:creationId xmlns:a16="http://schemas.microsoft.com/office/drawing/2014/main" id="{C1183471-F226-6CA3-2B28-580C17C7E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58" y="1036608"/>
            <a:ext cx="3364025" cy="219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A2475A5F-47AB-B4B1-DB1D-B004E9CCB9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53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5D1E79F8-2CA8-C6A8-D88A-E3A8E4319997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54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618AC454-8498-9114-1197-81A366FDB78C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Unité d’Habitation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A03FE321-8463-2EA3-E9C0-378A9F6D2A00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47161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Brüt beton panellerle iç mekân düzeni.</a:t>
            </a: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6161EE58-AFA2-7FF0-A5FC-5EC33EFC883A}"/>
              </a:ext>
            </a:extLst>
          </p:cNvPr>
          <p:cNvSpPr txBox="1">
            <a:spLocks/>
          </p:cNvSpPr>
          <p:nvPr/>
        </p:nvSpPr>
        <p:spPr>
          <a:xfrm>
            <a:off x="5665867" y="578588"/>
            <a:ext cx="1438508" cy="186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Torre David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0A92F64-B1A3-2B27-EF0E-B20721833B56}"/>
              </a:ext>
            </a:extLst>
          </p:cNvPr>
          <p:cNvSpPr txBox="1"/>
          <p:nvPr/>
        </p:nvSpPr>
        <p:spPr>
          <a:xfrm>
            <a:off x="5136562" y="3278167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https://www.archdaily.com/388821/torre-david-informal-vertical-communities-exhibition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B8D746EC-416A-6FAC-E40B-23C86A442D79}"/>
              </a:ext>
            </a:extLst>
          </p:cNvPr>
          <p:cNvSpPr txBox="1"/>
          <p:nvPr/>
        </p:nvSpPr>
        <p:spPr>
          <a:xfrm>
            <a:off x="508580" y="3294888"/>
            <a:ext cx="4398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https://www.archdaily.com/85971/ad-classics-unite-d-habitation-le-corbusier/553f8cafe58ece706c0000c0-ad-classics-unite-d-habitation-le-corbusier-photo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8148FB3F-DC39-23ED-115B-53FB89C32871}"/>
              </a:ext>
            </a:extLst>
          </p:cNvPr>
          <p:cNvSpPr txBox="1">
            <a:spLocks/>
          </p:cNvSpPr>
          <p:nvPr/>
        </p:nvSpPr>
        <p:spPr>
          <a:xfrm>
            <a:off x="5113152" y="34716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Terk edilmiş yüksek yapının duvar adaptasyonu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9A53799-2CE4-BC2B-0503-A4BCE6CDF19D}"/>
              </a:ext>
            </a:extLst>
          </p:cNvPr>
          <p:cNvSpPr txBox="1"/>
          <p:nvPr/>
        </p:nvSpPr>
        <p:spPr>
          <a:xfrm>
            <a:off x="1010856" y="69882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 Corbusier, Fransa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3694B65-14CC-FDA3-E19D-38F57958D7CD}"/>
              </a:ext>
            </a:extLst>
          </p:cNvPr>
          <p:cNvSpPr txBox="1"/>
          <p:nvPr/>
        </p:nvSpPr>
        <p:spPr>
          <a:xfrm>
            <a:off x="5665867" y="6290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Venezuela, Urban-Think Tank</a:t>
            </a:r>
            <a:endParaRPr lang="tr-TR" noProof="1"/>
          </a:p>
        </p:txBody>
      </p:sp>
      <p:pic>
        <p:nvPicPr>
          <p:cNvPr id="3074" name="Picture 2" descr="Unité d'habitation – Marseille - Le Corbusier">
            <a:extLst>
              <a:ext uri="{FF2B5EF4-FFF2-40B4-BE49-F238E27FC236}">
                <a16:creationId xmlns:a16="http://schemas.microsoft.com/office/drawing/2014/main" id="{52A8C47E-1E23-57BA-4799-12EF710C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58" y="1036610"/>
            <a:ext cx="3369369" cy="219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rre David - Informal Vertical Communities Exhibition | ArchDaily">
            <a:extLst>
              <a:ext uri="{FF2B5EF4-FFF2-40B4-BE49-F238E27FC236}">
                <a16:creationId xmlns:a16="http://schemas.microsoft.com/office/drawing/2014/main" id="{365592D7-7D4F-BCC1-021B-AE4D7C01F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280" y="1032475"/>
            <a:ext cx="3481440" cy="220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364;p35">
            <a:extLst>
              <a:ext uri="{FF2B5EF4-FFF2-40B4-BE49-F238E27FC236}">
                <a16:creationId xmlns:a16="http://schemas.microsoft.com/office/drawing/2014/main" id="{1ECAAF4A-7F9E-7063-CEDD-AA2D45D3532A}"/>
              </a:ext>
            </a:extLst>
          </p:cNvPr>
          <p:cNvSpPr txBox="1">
            <a:spLocks/>
          </p:cNvSpPr>
          <p:nvPr/>
        </p:nvSpPr>
        <p:spPr>
          <a:xfrm>
            <a:off x="1055280" y="-72667"/>
            <a:ext cx="7704000" cy="384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Brutalist ve Endüstriyel Mimari</a:t>
            </a:r>
          </a:p>
        </p:txBody>
      </p:sp>
    </p:spTree>
    <p:extLst>
      <p:ext uri="{BB962C8B-B14F-4D97-AF65-F5344CB8AC3E}">
        <p14:creationId xmlns:p14="http://schemas.microsoft.com/office/powerpoint/2010/main" val="83990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5B53347B-A0F1-ACD0-3514-AB3644BAB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Inside Marcel Breuer's Iconic Madison Avenue Building, Now a Met Museum  Outpost - Curbed NY">
            <a:extLst>
              <a:ext uri="{FF2B5EF4-FFF2-40B4-BE49-F238E27FC236}">
                <a16:creationId xmlns:a16="http://schemas.microsoft.com/office/drawing/2014/main" id="{847F2F6E-EA52-A5AE-2EBD-BCFC015A3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1575" y="1052633"/>
            <a:ext cx="3550932" cy="216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ao Paulo Sanat Müzesi / Lina Bo Bardi - Arkitektuel">
            <a:extLst>
              <a:ext uri="{FF2B5EF4-FFF2-40B4-BE49-F238E27FC236}">
                <a16:creationId xmlns:a16="http://schemas.microsoft.com/office/drawing/2014/main" id="{C2798A21-1309-626E-411C-5D6B4507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494" y="1052633"/>
            <a:ext cx="3734891" cy="216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EA10B982-BF5B-D358-3553-9C2A2334A1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374" y="465995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55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E12C046D-B580-F417-B627-99272A8884ED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56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0D297ACB-C2C1-687B-771B-C491B89373C1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055280" y="-72667"/>
            <a:ext cx="7704000" cy="3849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Brutalist ve Endüstriyel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0F0B4FE2-7933-F106-F0AE-F74EF2C05AA4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São Paulo Kültür Merkezi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761E4F7F-F920-BA0F-2DEC-92FB15819C8B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47161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Brutalist açık plan duvar sistemleri</a:t>
            </a: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68C0754E-D23D-2C93-6DC0-E0788B5BA4DB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Met Breuer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1C31CCC4-BC2A-5DC4-5B10-20E6CB48EC06}"/>
              </a:ext>
            </a:extLst>
          </p:cNvPr>
          <p:cNvSpPr txBox="1"/>
          <p:nvPr/>
        </p:nvSpPr>
        <p:spPr>
          <a:xfrm>
            <a:off x="5113152" y="3260222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https://www.archdaily.com/783592/the-met-breuer-a-loving-restoration-of-a-mid-century-icon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FC4592C-BED0-4C88-DC0A-01860626248A}"/>
              </a:ext>
            </a:extLst>
          </p:cNvPr>
          <p:cNvSpPr txBox="1"/>
          <p:nvPr/>
        </p:nvSpPr>
        <p:spPr>
          <a:xfrm>
            <a:off x="508580" y="3294888"/>
            <a:ext cx="4398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https://www.tourismjournal.com.tr/turizm/modern-brezilya-mimarisinin-ana-sembolu-arte-de-sao-paulo-1016347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10AEF367-3EA4-A4AA-D3F9-A969B4FF76DB}"/>
              </a:ext>
            </a:extLst>
          </p:cNvPr>
          <p:cNvSpPr txBox="1">
            <a:spLocks/>
          </p:cNvSpPr>
          <p:nvPr/>
        </p:nvSpPr>
        <p:spPr>
          <a:xfrm>
            <a:off x="5113152" y="34716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Brüt beton iç mekân duvarları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B3B2ACC-AAE6-1E73-DD57-142261BAB35A}"/>
              </a:ext>
            </a:extLst>
          </p:cNvPr>
          <p:cNvSpPr txBox="1"/>
          <p:nvPr/>
        </p:nvSpPr>
        <p:spPr>
          <a:xfrm>
            <a:off x="1010856" y="62455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Brezilya, Lina Bo Bardi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23C3FC3-D006-9A9F-4612-186953861BE6}"/>
              </a:ext>
            </a:extLst>
          </p:cNvPr>
          <p:cNvSpPr txBox="1"/>
          <p:nvPr/>
        </p:nvSpPr>
        <p:spPr>
          <a:xfrm>
            <a:off x="5659321" y="559875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New York, Marcel Breuer</a:t>
            </a:r>
            <a:endParaRPr lang="tr-TR" noProof="1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D8CDFF8-F2C3-C7F5-AB07-8B2AFA28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74" y="1052633"/>
            <a:ext cx="3743212" cy="216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B3AA5FF-141D-A8AC-B47B-45219F200C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575" y="1052633"/>
            <a:ext cx="3550931" cy="2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3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AC0D9DEF-A653-4996-50D2-EFF0895B2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AD Classics: AD Classics: Kunsthaus Bregenz / Peter Zumthor | ArchDaily">
            <a:extLst>
              <a:ext uri="{FF2B5EF4-FFF2-40B4-BE49-F238E27FC236}">
                <a16:creationId xmlns:a16="http://schemas.microsoft.com/office/drawing/2014/main" id="{964D0CB2-E66B-E57D-CDEF-69111023A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331" y="1052872"/>
            <a:ext cx="3437921" cy="226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4F0C1478-E22D-9DCD-84E0-AC404C4F59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35" y="1052872"/>
            <a:ext cx="3575436" cy="2266786"/>
          </a:xfrm>
          <a:prstGeom prst="rect">
            <a:avLst/>
          </a:prstGeom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AD867654-8605-D852-9429-20BFC5B934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57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052DEC4F-BADB-8F37-164F-E55867AAC224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44734" y="424202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58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C72C64D7-FAF1-4A46-7F16-49F0CBF45478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Sesc Pompeia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B737378B-33FF-AA16-03A2-71EF47931E47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47161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Endüstriyel tuğla ve beton duvar kombinasyonu</a:t>
            </a: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A323655E-8232-F90A-1F96-A71119FC5D63}"/>
              </a:ext>
            </a:extLst>
          </p:cNvPr>
          <p:cNvSpPr txBox="1">
            <a:spLocks/>
          </p:cNvSpPr>
          <p:nvPr/>
        </p:nvSpPr>
        <p:spPr>
          <a:xfrm>
            <a:off x="5644920" y="298088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Kunsthaus Bregenz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ECF8676-DF7A-46E3-DE45-6FFA6FDE051C}"/>
              </a:ext>
            </a:extLst>
          </p:cNvPr>
          <p:cNvSpPr txBox="1"/>
          <p:nvPr/>
        </p:nvSpPr>
        <p:spPr>
          <a:xfrm>
            <a:off x="5187541" y="3368939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https://www.kunsthaus-bregenz.at/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71C6067D-729B-2422-0D28-491009D5F7E0}"/>
              </a:ext>
            </a:extLst>
          </p:cNvPr>
          <p:cNvSpPr txBox="1"/>
          <p:nvPr/>
        </p:nvSpPr>
        <p:spPr>
          <a:xfrm>
            <a:off x="561135" y="3377009"/>
            <a:ext cx="43987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https://www.sescsp.org.br/unidades/pompeia/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8E63C075-EB4E-2FE0-A693-42086513E505}"/>
              </a:ext>
            </a:extLst>
          </p:cNvPr>
          <p:cNvSpPr txBox="1">
            <a:spLocks/>
          </p:cNvSpPr>
          <p:nvPr/>
        </p:nvSpPr>
        <p:spPr>
          <a:xfrm>
            <a:off x="5112281" y="3472925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Şeffaf cam ve beton duvar entegrasyonu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3F747A6-A417-11A2-2829-C3E8761D0958}"/>
              </a:ext>
            </a:extLst>
          </p:cNvPr>
          <p:cNvSpPr txBox="1"/>
          <p:nvPr/>
        </p:nvSpPr>
        <p:spPr>
          <a:xfrm>
            <a:off x="995640" y="576383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Brezilya, Lina Bo Bardi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08A6EF6-5CDF-FC47-C867-351BF80E6F41}"/>
              </a:ext>
            </a:extLst>
          </p:cNvPr>
          <p:cNvSpPr txBox="1"/>
          <p:nvPr/>
        </p:nvSpPr>
        <p:spPr>
          <a:xfrm>
            <a:off x="5644920" y="576382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Avusturya, Peter Zumthor</a:t>
            </a:r>
            <a:endParaRPr lang="tr-TR" noProof="1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D11C394-57C0-871B-5DCD-70F5E7E380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36" y="1068387"/>
            <a:ext cx="3575436" cy="2251271"/>
          </a:xfrm>
          <a:prstGeom prst="rect">
            <a:avLst/>
          </a:prstGeom>
        </p:spPr>
      </p:pic>
      <p:pic>
        <p:nvPicPr>
          <p:cNvPr id="5124" name="Picture 4" descr="Architektur | Kunsthaus Bregenz">
            <a:extLst>
              <a:ext uri="{FF2B5EF4-FFF2-40B4-BE49-F238E27FC236}">
                <a16:creationId xmlns:a16="http://schemas.microsoft.com/office/drawing/2014/main" id="{F869AAE7-0C4F-E83A-C40D-245B526C0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331" y="1052872"/>
            <a:ext cx="3437921" cy="226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64;p35">
            <a:extLst>
              <a:ext uri="{FF2B5EF4-FFF2-40B4-BE49-F238E27FC236}">
                <a16:creationId xmlns:a16="http://schemas.microsoft.com/office/drawing/2014/main" id="{12008F26-8269-CB1C-4E46-91AAEBBBEA3F}"/>
              </a:ext>
            </a:extLst>
          </p:cNvPr>
          <p:cNvSpPr txBox="1">
            <a:spLocks/>
          </p:cNvSpPr>
          <p:nvPr/>
        </p:nvSpPr>
        <p:spPr>
          <a:xfrm>
            <a:off x="1055280" y="-72667"/>
            <a:ext cx="7704000" cy="384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Brutalist ve Endüstriyel Mimari</a:t>
            </a:r>
          </a:p>
        </p:txBody>
      </p:sp>
    </p:spTree>
    <p:extLst>
      <p:ext uri="{BB962C8B-B14F-4D97-AF65-F5344CB8AC3E}">
        <p14:creationId xmlns:p14="http://schemas.microsoft.com/office/powerpoint/2010/main" val="198930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D033A3A6-729B-ABF4-2B3A-B300D1F18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F84E733A-E9B3-B01D-9103-D7BA700379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2656" y="1112938"/>
            <a:ext cx="3158439" cy="212698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01E29DF-1D74-CE32-79A8-5B1A969D3A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55" y="1113799"/>
            <a:ext cx="4051399" cy="2122129"/>
          </a:xfrm>
          <a:prstGeom prst="rect">
            <a:avLst/>
          </a:prstGeom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7B0D8022-A933-5BBF-4EEE-7327B443A3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59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4C769DF9-FCB3-C14A-A7DF-08B48B42BFFA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60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CABCEB95-F67D-BA41-2814-858E0D602463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257833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Tate Modern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27E13839-D0D7-E292-3EF8-1BD511D01D94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47161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Eski sanayi binasında yenilenmiş iç duvarlar</a:t>
            </a: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767FA81E-9860-DE76-1DCF-EB9DEAABAE74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National Theatre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E0FE16F0-536C-8194-E60D-A01207C3AD50}"/>
              </a:ext>
            </a:extLst>
          </p:cNvPr>
          <p:cNvSpPr txBox="1"/>
          <p:nvPr/>
        </p:nvSpPr>
        <p:spPr>
          <a:xfrm>
            <a:off x="5143474" y="3235928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https://www.nationaltheatre.org.uk/home/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B83CEF9F-9042-0CCC-5857-E2BEAD68AEE6}"/>
              </a:ext>
            </a:extLst>
          </p:cNvPr>
          <p:cNvSpPr txBox="1"/>
          <p:nvPr/>
        </p:nvSpPr>
        <p:spPr>
          <a:xfrm>
            <a:off x="508580" y="3294888"/>
            <a:ext cx="43987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https://www.tate.org.uk/visit/tate-modern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0CABDCC5-DDA4-5A0D-470F-5724258409CC}"/>
              </a:ext>
            </a:extLst>
          </p:cNvPr>
          <p:cNvSpPr txBox="1">
            <a:spLocks/>
          </p:cNvSpPr>
          <p:nvPr/>
        </p:nvSpPr>
        <p:spPr>
          <a:xfrm>
            <a:off x="5113152" y="34716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Kaba beton yüzeylerin dramatik etkisi.</a:t>
            </a:r>
            <a:endParaRPr lang="tr-TR" sz="1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F12B52D-D8DE-3AF2-9A99-C33B477D218B}"/>
              </a:ext>
            </a:extLst>
          </p:cNvPr>
          <p:cNvSpPr txBox="1"/>
          <p:nvPr/>
        </p:nvSpPr>
        <p:spPr>
          <a:xfrm>
            <a:off x="1010856" y="652657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Londra, Herzog &amp; de Meuron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51EF08E-2E2A-63CD-9ABF-DA5E54BD6A95}"/>
              </a:ext>
            </a:extLst>
          </p:cNvPr>
          <p:cNvSpPr txBox="1"/>
          <p:nvPr/>
        </p:nvSpPr>
        <p:spPr>
          <a:xfrm>
            <a:off x="5665867" y="6290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Londra, Denys Lasdun</a:t>
            </a:r>
            <a:endParaRPr lang="tr-TR" noProof="1"/>
          </a:p>
        </p:txBody>
      </p:sp>
      <p:pic>
        <p:nvPicPr>
          <p:cNvPr id="6146" name="Picture 2" descr="Tate Modern crowned the most disappointing attraction in UK, accused of  having 'no atmosphere' : r/london">
            <a:extLst>
              <a:ext uri="{FF2B5EF4-FFF2-40B4-BE49-F238E27FC236}">
                <a16:creationId xmlns:a16="http://schemas.microsoft.com/office/drawing/2014/main" id="{5707D9E2-B4F4-C2F1-2496-0A54B25B4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655" y="1113799"/>
            <a:ext cx="4051399" cy="212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364;p35">
            <a:extLst>
              <a:ext uri="{FF2B5EF4-FFF2-40B4-BE49-F238E27FC236}">
                <a16:creationId xmlns:a16="http://schemas.microsoft.com/office/drawing/2014/main" id="{502B7AEB-7C25-5879-738F-9F16923F321E}"/>
              </a:ext>
            </a:extLst>
          </p:cNvPr>
          <p:cNvSpPr txBox="1">
            <a:spLocks/>
          </p:cNvSpPr>
          <p:nvPr/>
        </p:nvSpPr>
        <p:spPr>
          <a:xfrm>
            <a:off x="1055280" y="-72667"/>
            <a:ext cx="7704000" cy="384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Brutalist ve Endüstriyel Mimari</a:t>
            </a:r>
          </a:p>
        </p:txBody>
      </p:sp>
      <p:pic>
        <p:nvPicPr>
          <p:cNvPr id="9" name="Resim 8" descr="iç mekan, sedir, kanape, mobilya, iç mekan tasarım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EC28D5F-985A-5063-10F7-9936DDD5E3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656" y="1113799"/>
            <a:ext cx="3158439" cy="21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034E47F2-6E26-298C-7A30-AEC048C7D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>
            <a:extLst>
              <a:ext uri="{FF2B5EF4-FFF2-40B4-BE49-F238E27FC236}">
                <a16:creationId xmlns:a16="http://schemas.microsoft.com/office/drawing/2014/main" id="{2EB85560-BEA4-7051-CE92-FA9752CFD114}"/>
              </a:ext>
            </a:extLst>
          </p:cNvPr>
          <p:cNvSpPr/>
          <p:nvPr/>
        </p:nvSpPr>
        <p:spPr>
          <a:xfrm>
            <a:off x="428700" y="358000"/>
            <a:ext cx="1341900" cy="134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1" name="Google Shape;381;p36">
            <a:extLst>
              <a:ext uri="{FF2B5EF4-FFF2-40B4-BE49-F238E27FC236}">
                <a16:creationId xmlns:a16="http://schemas.microsoft.com/office/drawing/2014/main" id="{1A0CEB10-55C7-869F-5E27-F9FF158A250F}"/>
              </a:ext>
            </a:extLst>
          </p:cNvPr>
          <p:cNvSpPr/>
          <p:nvPr/>
        </p:nvSpPr>
        <p:spPr>
          <a:xfrm>
            <a:off x="1127350" y="2842475"/>
            <a:ext cx="1500300" cy="112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pic>
        <p:nvPicPr>
          <p:cNvPr id="385" name="Google Shape;385;p36">
            <a:extLst>
              <a:ext uri="{FF2B5EF4-FFF2-40B4-BE49-F238E27FC236}">
                <a16:creationId xmlns:a16="http://schemas.microsoft.com/office/drawing/2014/main" id="{9A407889-2BF5-DA2F-14BA-620C865BC6F9}"/>
              </a:ext>
            </a:extLst>
          </p:cNvPr>
          <p:cNvPicPr preferRelativeResize="0">
            <a:picLocks noGrp="1"/>
          </p:cNvPicPr>
          <p:nvPr>
            <p:ph type="pic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00" y="2186147"/>
            <a:ext cx="2802898" cy="2400302"/>
          </a:xfrm>
          <a:prstGeom prst="rect">
            <a:avLst/>
          </a:prstGeom>
        </p:spPr>
      </p:pic>
      <p:sp>
        <p:nvSpPr>
          <p:cNvPr id="387" name="Google Shape;387;p36">
            <a:extLst>
              <a:ext uri="{FF2B5EF4-FFF2-40B4-BE49-F238E27FC236}">
                <a16:creationId xmlns:a16="http://schemas.microsoft.com/office/drawing/2014/main" id="{DAC11760-15F4-57E4-CC06-73B82BACBB18}"/>
              </a:ext>
            </a:extLst>
          </p:cNvPr>
          <p:cNvSpPr/>
          <p:nvPr/>
        </p:nvSpPr>
        <p:spPr>
          <a:xfrm>
            <a:off x="5825500" y="4081250"/>
            <a:ext cx="3318600" cy="106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8" name="Google Shape;388;p36">
            <a:extLst>
              <a:ext uri="{FF2B5EF4-FFF2-40B4-BE49-F238E27FC236}">
                <a16:creationId xmlns:a16="http://schemas.microsoft.com/office/drawing/2014/main" id="{08D45BA9-A79D-025D-B2F2-DAE348F3D976}"/>
              </a:ext>
            </a:extLst>
          </p:cNvPr>
          <p:cNvSpPr/>
          <p:nvPr/>
        </p:nvSpPr>
        <p:spPr>
          <a:xfrm>
            <a:off x="6196425" y="4304875"/>
            <a:ext cx="2947800" cy="83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3" name="Google Shape;383;p36">
            <a:extLst>
              <a:ext uri="{FF2B5EF4-FFF2-40B4-BE49-F238E27FC236}">
                <a16:creationId xmlns:a16="http://schemas.microsoft.com/office/drawing/2014/main" id="{9AB10340-BADC-1A37-87CF-E99B82D3481F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470297" y="358000"/>
            <a:ext cx="6782162" cy="21721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noProof="1"/>
              <a:t>Klasik </a:t>
            </a:r>
            <a:br>
              <a:rPr lang="tr-TR" sz="5400" noProof="1"/>
            </a:br>
            <a:r>
              <a:rPr lang="tr-TR" sz="5400" noProof="1"/>
              <a:t>	 Neo-klasik 				Mimari</a:t>
            </a:r>
          </a:p>
        </p:txBody>
      </p:sp>
      <p:sp>
        <p:nvSpPr>
          <p:cNvPr id="382" name="Google Shape;382;p36">
            <a:extLst>
              <a:ext uri="{FF2B5EF4-FFF2-40B4-BE49-F238E27FC236}">
                <a16:creationId xmlns:a16="http://schemas.microsoft.com/office/drawing/2014/main" id="{9D3B4B99-CDFA-CFE4-D284-2DD463A71D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04548" y="2019003"/>
            <a:ext cx="4139452" cy="20829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>
                <a:solidFill>
                  <a:schemeClr val="lt1"/>
                </a:solidFill>
              </a:rPr>
              <a:t>Duvar Örnekleri</a:t>
            </a:r>
            <a:endParaRPr lang="tr-TR" noProof="1">
              <a:solidFill>
                <a:schemeClr val="accent1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5786860-04B1-88A9-BA85-C844CEE5C0AD}"/>
              </a:ext>
            </a:extLst>
          </p:cNvPr>
          <p:cNvSpPr txBox="1"/>
          <p:nvPr/>
        </p:nvSpPr>
        <p:spPr>
          <a:xfrm>
            <a:off x="312057" y="4586449"/>
            <a:ext cx="2627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>
                <a:solidFill>
                  <a:schemeClr val="bg2"/>
                </a:solidFill>
              </a:rPr>
              <a:t>https://www.dreamwallshop.com/dreamwall-renkli-tas-duvar-desenli-silinebilir-tekstil-duvar-kagidi-271</a:t>
            </a:r>
          </a:p>
        </p:txBody>
      </p:sp>
    </p:spTree>
    <p:extLst>
      <p:ext uri="{BB962C8B-B14F-4D97-AF65-F5344CB8AC3E}">
        <p14:creationId xmlns:p14="http://schemas.microsoft.com/office/powerpoint/2010/main" val="2175410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85B44650-598E-4424-F980-4DEF12371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DC417246-1303-DC93-FBDA-9151BFFD1D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61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70B23B34-1949-D4F0-7A7E-C120B675A382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62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18EEBEFD-0A59-4200-C2B9-DD9C47E16E9D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Klasik ve Neo-klasik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02F6019D-98AC-87A0-ED1B-46F3516A63F6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Pantheon</a:t>
            </a:r>
            <a:endParaRPr lang="tr-TR" sz="7200" noProof="1">
              <a:latin typeface="Manrope" panose="020B0604020202020204" charset="0"/>
            </a:endParaRP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372C9D64-9B21-5635-7539-5C36704F7CCC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69651" y="3819473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Antik taş duvarların masif etkisi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374" name="Google Shape;374;p35">
            <a:extLst>
              <a:ext uri="{FF2B5EF4-FFF2-40B4-BE49-F238E27FC236}">
                <a16:creationId xmlns:a16="http://schemas.microsoft.com/office/drawing/2014/main" id="{F9CC2ED9-6B93-5DCA-29AE-0F17EFC7B1A2}"/>
              </a:ext>
            </a:extLst>
          </p:cNvPr>
          <p:cNvSpPr/>
          <p:nvPr/>
        </p:nvSpPr>
        <p:spPr>
          <a:xfrm>
            <a:off x="-1150" y="4266300"/>
            <a:ext cx="1165800" cy="887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75" name="Google Shape;375;p35">
            <a:extLst>
              <a:ext uri="{FF2B5EF4-FFF2-40B4-BE49-F238E27FC236}">
                <a16:creationId xmlns:a16="http://schemas.microsoft.com/office/drawing/2014/main" id="{0EA9D6C7-95DC-A4B2-C679-15888717D20F}"/>
              </a:ext>
            </a:extLst>
          </p:cNvPr>
          <p:cNvSpPr/>
          <p:nvPr/>
        </p:nvSpPr>
        <p:spPr>
          <a:xfrm>
            <a:off x="300174" y="4428295"/>
            <a:ext cx="563400" cy="563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9892EE11-E720-9493-18FB-62AA7DCB6B95}"/>
              </a:ext>
            </a:extLst>
          </p:cNvPr>
          <p:cNvSpPr txBox="1">
            <a:spLocks/>
          </p:cNvSpPr>
          <p:nvPr/>
        </p:nvSpPr>
        <p:spPr>
          <a:xfrm>
            <a:off x="5665867" y="291773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Kışlık Saray</a:t>
            </a:r>
            <a:endParaRPr lang="tr-TR" sz="8000" noProof="1">
              <a:latin typeface="Manrope" panose="020B0604020202020204" charset="0"/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7DFA085B-2D0D-893D-E1A9-0C35AE35D009}"/>
              </a:ext>
            </a:extLst>
          </p:cNvPr>
          <p:cNvSpPr txBox="1"/>
          <p:nvPr/>
        </p:nvSpPr>
        <p:spPr>
          <a:xfrm>
            <a:off x="469651" y="3455766"/>
            <a:ext cx="4398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3"/>
              </a:rPr>
              <a:t>https://italyagezi.com/pantheon-tapinagi-pantheon-kilisesi-65/</a:t>
            </a:r>
            <a:endParaRPr lang="tr-TR" sz="700" noProof="1"/>
          </a:p>
          <a:p>
            <a:r>
              <a:rPr lang="tr-TR" sz="700" u="sng" noProof="1"/>
              <a:t>https://www.thbbakademi.org/panteon-hala-dunyanin-en-buyuk-donatisiz-beton-kubbesi/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0D761FB5-22FD-F867-FB5A-3E29BF14D3F9}"/>
              </a:ext>
            </a:extLst>
          </p:cNvPr>
          <p:cNvSpPr txBox="1">
            <a:spLocks/>
          </p:cNvSpPr>
          <p:nvPr/>
        </p:nvSpPr>
        <p:spPr>
          <a:xfrm>
            <a:off x="5096706" y="3818051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Neo-klasik altın varaklı duvar panelleri</a:t>
            </a:r>
            <a:endParaRPr lang="tr-TR" sz="100" noProof="1">
              <a:latin typeface="Manrope" panose="020B060402020202020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1C26609-F594-DC35-3A89-8DB94E7C0A7F}"/>
              </a:ext>
            </a:extLst>
          </p:cNvPr>
          <p:cNvSpPr txBox="1"/>
          <p:nvPr/>
        </p:nvSpPr>
        <p:spPr>
          <a:xfrm>
            <a:off x="995640" y="61266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Roma,İtalya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8AF8F74-9F34-4428-5281-9C6382338B1F}"/>
              </a:ext>
            </a:extLst>
          </p:cNvPr>
          <p:cNvSpPr txBox="1"/>
          <p:nvPr/>
        </p:nvSpPr>
        <p:spPr>
          <a:xfrm>
            <a:off x="5665867" y="58219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St. Petesburg, Rusya</a:t>
            </a:r>
            <a:endParaRPr lang="tr-TR" noProof="1"/>
          </a:p>
        </p:txBody>
      </p:sp>
      <p:pic>
        <p:nvPicPr>
          <p:cNvPr id="20" name="Resim 19" descr="bina, gökyüzü, tapınak, gec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8CE7452-BD9C-5058-95B9-C78A344901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78" y="1094883"/>
            <a:ext cx="3508060" cy="2237778"/>
          </a:xfrm>
          <a:prstGeom prst="rect">
            <a:avLst/>
          </a:prstGeom>
        </p:spPr>
      </p:pic>
      <p:pic>
        <p:nvPicPr>
          <p:cNvPr id="30" name="Resim 29" descr="dış mekan, gökyüzü, saray, bin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462FF42-EFD9-5CA2-DDF3-C30BDD12CD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597" y="1094882"/>
            <a:ext cx="3508060" cy="2236647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35BB6124-C7C8-2633-6257-7D4BAD17BD3F}"/>
              </a:ext>
            </a:extLst>
          </p:cNvPr>
          <p:cNvSpPr txBox="1"/>
          <p:nvPr/>
        </p:nvSpPr>
        <p:spPr>
          <a:xfrm>
            <a:off x="4882170" y="3447660"/>
            <a:ext cx="37729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u="sng" noProof="1">
                <a:hlinkClick r:id="rId6"/>
              </a:rPr>
              <a:t>https://tr.wikipedia.org/wiki/K%C4%B1%C5%9Fl%C4%B1k_Saray</a:t>
            </a:r>
            <a:endParaRPr lang="tr-TR" sz="700" u="sng" noProof="1"/>
          </a:p>
          <a:p>
            <a:r>
              <a:rPr lang="tr-TR" sz="700" u="sng" noProof="1"/>
              <a:t>https://www.dreamstime.com/ornate-interior-malachite-lapis-columns-saint-isaac-s-russian-orthodox-cathedral-petersburg-russia-september-golden-image145071057</a:t>
            </a:r>
          </a:p>
        </p:txBody>
      </p:sp>
      <p:pic>
        <p:nvPicPr>
          <p:cNvPr id="37" name="Resim 36" descr="Klasik mimari, Bazilika, bina, ye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3A477A7-1C05-D41B-48D9-7F8D0CCD13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78" y="1094882"/>
            <a:ext cx="3508060" cy="2237779"/>
          </a:xfrm>
          <a:prstGeom prst="rect">
            <a:avLst/>
          </a:prstGeom>
        </p:spPr>
      </p:pic>
      <p:pic>
        <p:nvPicPr>
          <p:cNvPr id="39" name="Resim 38" descr="iç mekan, duvar, tavan, od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03E9674-3951-9DD0-51F7-385A29FFEC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597" y="1093751"/>
            <a:ext cx="3508060" cy="223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248BCFF3-7FD7-B930-6F15-3781534E9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40508591-7ADB-EA46-A90B-5C88EC2D9F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63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BEBCBD0E-AE95-9825-D407-1DFEF345E169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100946" y="419567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64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5D5CE7F6-5AF6-06F9-702A-4D050921BE74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Klasik ve Neo-klasik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5DCED021-0022-B761-FA48-00E0856E5057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Brandenburg Kapısı</a:t>
            </a:r>
            <a:endParaRPr lang="tr-TR" sz="7200" noProof="1">
              <a:latin typeface="Manrope" panose="020B0604020202020204" charset="0"/>
            </a:endParaRP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B5893A17-C239-60D8-C0DF-67911B240290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47161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Yunan tapınaklarını anımsatan duvar düzeni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29B062DC-6F89-6B7A-5FE2-2C9A17045C9E}"/>
              </a:ext>
            </a:extLst>
          </p:cNvPr>
          <p:cNvSpPr txBox="1">
            <a:spLocks/>
          </p:cNvSpPr>
          <p:nvPr/>
        </p:nvSpPr>
        <p:spPr>
          <a:xfrm>
            <a:off x="5659321" y="291111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Bibliotheque Sainte</a:t>
            </a:r>
            <a:r>
              <a:rPr lang="tr-TR" sz="1600" noProof="1">
                <a:solidFill>
                  <a:schemeClr val="tx1"/>
                </a:solidFill>
                <a:latin typeface="Manrope" panose="020B0604020202020204" charset="0"/>
              </a:rPr>
              <a:t>- Genevieve</a:t>
            </a:r>
            <a:endParaRPr lang="tr-TR" sz="8000" noProof="1">
              <a:latin typeface="Manrope" panose="020B0604020202020204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C2E936AB-558B-D80F-AA20-63BB69688FE7}"/>
              </a:ext>
            </a:extLst>
          </p:cNvPr>
          <p:cNvSpPr txBox="1"/>
          <p:nvPr/>
        </p:nvSpPr>
        <p:spPr>
          <a:xfrm>
            <a:off x="4959835" y="3263197"/>
            <a:ext cx="452708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3"/>
              </a:rPr>
              <a:t>https://www.artsy.net/artwork/henri-labrouste-bibliotheque-sainte-genevieve</a:t>
            </a:r>
            <a:endParaRPr lang="tr-TR" sz="700" noProof="1"/>
          </a:p>
          <a:p>
            <a:r>
              <a:rPr lang="tr-TR" sz="700" u="sng" noProof="1"/>
              <a:t>https://www.archdaily.com/317195/henri-labrouste-structure-brought-to-life/50ee2124b3fc4b7e080000ce-henri-labrouste-structure-brought-to-life-image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C6FE76B-6FF2-067B-F86A-F7085076B86A}"/>
              </a:ext>
            </a:extLst>
          </p:cNvPr>
          <p:cNvSpPr txBox="1"/>
          <p:nvPr/>
        </p:nvSpPr>
        <p:spPr>
          <a:xfrm>
            <a:off x="488204" y="3150284"/>
            <a:ext cx="4398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4"/>
              </a:rPr>
              <a:t>https://www.interbustur.com/brandenburg-kapisi/</a:t>
            </a:r>
            <a:endParaRPr lang="tr-TR" sz="700" noProof="1"/>
          </a:p>
          <a:p>
            <a:endParaRPr lang="tr-TR" sz="700" noProof="1"/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B79EA3BD-3E93-CA0B-8E8E-85858DD828B8}"/>
              </a:ext>
            </a:extLst>
          </p:cNvPr>
          <p:cNvSpPr txBox="1">
            <a:spLocks/>
          </p:cNvSpPr>
          <p:nvPr/>
        </p:nvSpPr>
        <p:spPr>
          <a:xfrm>
            <a:off x="5107698" y="364154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Klasik taş ve çelik duvar kombinasyonu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A0A8002-5717-527C-137C-C2E28F710493}"/>
              </a:ext>
            </a:extLst>
          </p:cNvPr>
          <p:cNvSpPr txBox="1"/>
          <p:nvPr/>
        </p:nvSpPr>
        <p:spPr>
          <a:xfrm>
            <a:off x="995640" y="60304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Almanya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5322A53-AB17-2645-4AA2-730F0747606F}"/>
              </a:ext>
            </a:extLst>
          </p:cNvPr>
          <p:cNvSpPr txBox="1"/>
          <p:nvPr/>
        </p:nvSpPr>
        <p:spPr>
          <a:xfrm>
            <a:off x="5659321" y="5916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Fransa, Henri Labrouste</a:t>
            </a:r>
            <a:endParaRPr lang="tr-TR" noProof="1"/>
          </a:p>
        </p:txBody>
      </p:sp>
      <p:pic>
        <p:nvPicPr>
          <p:cNvPr id="8" name="Resim 7" descr="bina, gökyüzü, sütun, kilometre taş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EA537B0-516F-1351-E2E6-E7E979C4D7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50" y="1042237"/>
            <a:ext cx="3373858" cy="2094489"/>
          </a:xfrm>
          <a:prstGeom prst="rect">
            <a:avLst/>
          </a:prstGeom>
        </p:spPr>
      </p:pic>
      <p:pic>
        <p:nvPicPr>
          <p:cNvPr id="15" name="Resim 14" descr="dış mekan, gökyüzü, bina, mimar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EC3CD52-5B53-684B-8C75-A3ADD8FB4B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394" y="1042237"/>
            <a:ext cx="3189114" cy="2094489"/>
          </a:xfrm>
          <a:prstGeom prst="rect">
            <a:avLst/>
          </a:prstGeom>
        </p:spPr>
      </p:pic>
      <p:pic>
        <p:nvPicPr>
          <p:cNvPr id="17" name="Resim 16" descr="sahne, iç mekan, kitaplık, kitap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AE6298F-E7DE-D663-84E2-6220677D96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394" y="1042237"/>
            <a:ext cx="3189114" cy="20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4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E3988C1B-C3C7-9E2F-3960-353C7E87C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bina, gökyüzü, Eski Roma mimarisi, dış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F3F4653-489A-8EDB-4D1F-0F9099D702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79" y="1055854"/>
            <a:ext cx="3660485" cy="235068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52A07D5-41F2-E2F7-9672-4FBA1A14CB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079" y="1049942"/>
            <a:ext cx="3660485" cy="2346961"/>
          </a:xfrm>
          <a:prstGeom prst="rect">
            <a:avLst/>
          </a:prstGeom>
        </p:spPr>
      </p:pic>
      <p:pic>
        <p:nvPicPr>
          <p:cNvPr id="11" name="Resim 10" descr="dış mekan, bina, Klasik mimari, gökyüz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210CFC7-32B8-5280-02AE-EEDD2EE523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006" y="1049073"/>
            <a:ext cx="3941244" cy="2363003"/>
          </a:xfrm>
          <a:prstGeom prst="rect">
            <a:avLst/>
          </a:prstGeom>
        </p:spPr>
      </p:pic>
      <p:pic>
        <p:nvPicPr>
          <p:cNvPr id="13" name="Resim 12" descr="iç mekan, resim, sanat, duv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58E3695-0A75-29B7-3D89-AA6EEAD95E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006" y="1043161"/>
            <a:ext cx="3941244" cy="2368915"/>
          </a:xfrm>
          <a:prstGeom prst="rect">
            <a:avLst/>
          </a:prstGeom>
        </p:spPr>
      </p:pic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74450670-FC26-8DF4-8C92-F029129CA0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65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804B66AC-FC21-1392-4F95-FC5C800F0148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66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EC066283-C01F-7B85-E541-8F8AD5F41D41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Klasik ve Neo-klasik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EE92713A-2288-F106-2C1C-AD3374DCACCD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Parthenon</a:t>
            </a:r>
            <a:endParaRPr lang="tr-TR" sz="7200" noProof="1">
              <a:latin typeface="Manrope" panose="020B0604020202020204" charset="0"/>
            </a:endParaRP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3B7E6A7F-41F3-D22B-B016-13909B5B244F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730325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Heykel detaylı iç duvar panelleri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3847CDBE-07E7-2477-8021-C8BBA7EAE587}"/>
              </a:ext>
            </a:extLst>
          </p:cNvPr>
          <p:cNvSpPr txBox="1">
            <a:spLocks/>
          </p:cNvSpPr>
          <p:nvPr/>
        </p:nvSpPr>
        <p:spPr>
          <a:xfrm>
            <a:off x="5659321" y="274203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Palazzo Farnese</a:t>
            </a:r>
            <a:endParaRPr lang="tr-TR" sz="8000" noProof="1">
              <a:latin typeface="Manrope" panose="020B0604020202020204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853C79C-466A-6B3F-F6EC-22A027A23E16}"/>
              </a:ext>
            </a:extLst>
          </p:cNvPr>
          <p:cNvSpPr txBox="1"/>
          <p:nvPr/>
        </p:nvSpPr>
        <p:spPr>
          <a:xfrm>
            <a:off x="4621006" y="34301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7"/>
              </a:rPr>
              <a:t>https://www.getyourguide.com/tr-tr/caprarola-l168448/caprarola-villa-farnese-besgen-kale-t440004/</a:t>
            </a:r>
            <a:endParaRPr lang="tr-TR" sz="700" noProof="1"/>
          </a:p>
          <a:p>
            <a:r>
              <a:rPr lang="tr-TR" sz="700" u="sng" noProof="1"/>
              <a:t>https://colosseumrometickets.com/farnese-palace/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C04E37C5-FFF9-1331-8560-8949335B51BE}"/>
              </a:ext>
            </a:extLst>
          </p:cNvPr>
          <p:cNvSpPr txBox="1"/>
          <p:nvPr/>
        </p:nvSpPr>
        <p:spPr>
          <a:xfrm>
            <a:off x="474482" y="3424247"/>
            <a:ext cx="4398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hlinkClick r:id="rId8"/>
              </a:rPr>
              <a:t>https://arkeofili.com/atinanin-kalbi-parthenon/</a:t>
            </a:r>
            <a:endParaRPr lang="tr-TR" sz="700" noProof="1"/>
          </a:p>
          <a:p>
            <a:r>
              <a:rPr lang="tr-TR" sz="700" u="sng" noProof="1"/>
              <a:t>https://worldarkeoloji.blogspot.com/2016/03/parthenon-tapnag.html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D6152192-AEB0-C0EC-FBF4-F77A07B8F3FD}"/>
              </a:ext>
            </a:extLst>
          </p:cNvPr>
          <p:cNvSpPr txBox="1">
            <a:spLocks/>
          </p:cNvSpPr>
          <p:nvPr/>
        </p:nvSpPr>
        <p:spPr>
          <a:xfrm>
            <a:off x="4621006" y="3734538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Rönesans mermer duvar işçiliği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FCF7918-F0B8-4A24-4AD8-55E28B6AC998}"/>
              </a:ext>
            </a:extLst>
          </p:cNvPr>
          <p:cNvSpPr txBox="1"/>
          <p:nvPr/>
        </p:nvSpPr>
        <p:spPr>
          <a:xfrm>
            <a:off x="1010856" y="613968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Yunanistan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86BC315-FE3C-079F-A887-11DA25E736A1}"/>
              </a:ext>
            </a:extLst>
          </p:cNvPr>
          <p:cNvSpPr txBox="1"/>
          <p:nvPr/>
        </p:nvSpPr>
        <p:spPr>
          <a:xfrm>
            <a:off x="5659321" y="59038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İtalya, Antonio da Sangallo</a:t>
            </a:r>
            <a:endParaRPr lang="tr-TR" noProof="1"/>
          </a:p>
        </p:txBody>
      </p:sp>
    </p:spTree>
    <p:extLst>
      <p:ext uri="{BB962C8B-B14F-4D97-AF65-F5344CB8AC3E}">
        <p14:creationId xmlns:p14="http://schemas.microsoft.com/office/powerpoint/2010/main" val="160857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CCFFFBD7-284F-C198-2BB3-11E4F250E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880E7685-76A3-C85F-EEBD-BA6D7E76CF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67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A3D84BDC-692B-612F-5C35-BF739218907B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68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0D238D29-8726-EA5D-A191-FFAFD86F0B17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Klasik ve Neo-klasik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B11198BF-7AC9-AA36-BF5A-5BE4AF0B6387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Buckingham Sarayı</a:t>
            </a:r>
            <a:endParaRPr lang="tr-TR" sz="7200" noProof="1">
              <a:latin typeface="Manrope" panose="020B0604020202020204" charset="0"/>
            </a:endParaRP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E12C0009-5C1A-D872-8AD5-ADF1178BCB29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764435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Geleneksel İngiliz iç duvar süslemeleri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F26549AE-D47F-E6A2-BA13-E1DF96BD5BD0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Victoria and Albert Museum </a:t>
            </a:r>
            <a:endParaRPr lang="tr-TR" sz="8000" noProof="1">
              <a:latin typeface="Manrope" panose="020B0604020202020204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DF9A687-776C-7EC0-0A09-0E9D5D011AF0}"/>
              </a:ext>
            </a:extLst>
          </p:cNvPr>
          <p:cNvSpPr txBox="1"/>
          <p:nvPr/>
        </p:nvSpPr>
        <p:spPr>
          <a:xfrm>
            <a:off x="4959835" y="3430089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3"/>
              </a:rPr>
              <a:t>https://www.theartnewspaper.com/2021/02/26/vanda-to-say-goodbye-to-departments-by-materialwoodwork-metalwork-etcand-20percent-of-its-curators</a:t>
            </a:r>
            <a:endParaRPr lang="tr-TR" sz="700" u="sng" noProof="1"/>
          </a:p>
          <a:p>
            <a:r>
              <a:rPr lang="tr-TR" sz="700" u="sng" noProof="1"/>
              <a:t>https://asurelik.com/ingilterenin-bas-taci-victoria-albert-muzesi/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A203FE3-A8E7-96C5-93BF-00A34C59D7A8}"/>
              </a:ext>
            </a:extLst>
          </p:cNvPr>
          <p:cNvSpPr txBox="1"/>
          <p:nvPr/>
        </p:nvSpPr>
        <p:spPr>
          <a:xfrm>
            <a:off x="472964" y="3437215"/>
            <a:ext cx="4398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4"/>
              </a:rPr>
              <a:t>https://www.arkitektuel.com/buckingham-sarayi/</a:t>
            </a:r>
            <a:endParaRPr lang="tr-TR" sz="700" u="sng" noProof="1"/>
          </a:p>
          <a:p>
            <a:r>
              <a:rPr lang="tr-TR" sz="700" u="sng" noProof="1"/>
              <a:t>https://3dduvarkagitlari.com/buckingham-sarayi-ici-duvar-kagidi-011220220033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07E2812B-F597-10CE-6B1A-62ECFF1B6BB1}"/>
              </a:ext>
            </a:extLst>
          </p:cNvPr>
          <p:cNvSpPr txBox="1">
            <a:spLocks/>
          </p:cNvSpPr>
          <p:nvPr/>
        </p:nvSpPr>
        <p:spPr>
          <a:xfrm>
            <a:off x="5126682" y="3852578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Yüksek tavanlı süslemeli duvarlar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9508394-92C6-B03D-3C93-A42612AA888C}"/>
              </a:ext>
            </a:extLst>
          </p:cNvPr>
          <p:cNvSpPr txBox="1"/>
          <p:nvPr/>
        </p:nvSpPr>
        <p:spPr>
          <a:xfrm>
            <a:off x="1010856" y="69882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İngiltre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CC3DCBE-972B-F176-0E05-BF8AA1BD2D8E}"/>
              </a:ext>
            </a:extLst>
          </p:cNvPr>
          <p:cNvSpPr txBox="1"/>
          <p:nvPr/>
        </p:nvSpPr>
        <p:spPr>
          <a:xfrm>
            <a:off x="5665867" y="6290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Londra</a:t>
            </a:r>
            <a:endParaRPr lang="tr-TR" noProof="1"/>
          </a:p>
        </p:txBody>
      </p:sp>
      <p:pic>
        <p:nvPicPr>
          <p:cNvPr id="7" name="Resim 6" descr="dış mekan, gökyüzü, bina, saray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9E3C69D-16B0-7822-F5CF-D7AE14B067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" y="1344557"/>
            <a:ext cx="3518604" cy="1745228"/>
          </a:xfrm>
          <a:prstGeom prst="rect">
            <a:avLst/>
          </a:prstGeom>
        </p:spPr>
      </p:pic>
      <p:pic>
        <p:nvPicPr>
          <p:cNvPr id="9" name="Resim 8" descr="iç mekan, iç mekan tasarımı, duvar, aviz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0CFFB9A-4123-EF51-D5BD-D6CADFA319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16" y="1019276"/>
            <a:ext cx="3540452" cy="2368884"/>
          </a:xfrm>
          <a:prstGeom prst="rect">
            <a:avLst/>
          </a:prstGeom>
        </p:spPr>
      </p:pic>
      <p:pic>
        <p:nvPicPr>
          <p:cNvPr id="11" name="Resim 10" descr="dış mekan, gökyüzü, bina, orta çağ mimaris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02ACA1A-BE3D-AF7A-12F5-5842F95E0B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166" y="1153999"/>
            <a:ext cx="3368842" cy="2240280"/>
          </a:xfrm>
          <a:prstGeom prst="rect">
            <a:avLst/>
          </a:prstGeom>
        </p:spPr>
      </p:pic>
      <p:pic>
        <p:nvPicPr>
          <p:cNvPr id="13" name="Resim 12" descr="sahne, bina, iç mekan, lob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D533B9A-E759-4F0F-7E2C-1DC193F441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807" y="977782"/>
            <a:ext cx="3671560" cy="244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736950B3-26A3-514D-749C-B66D49D23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EB3F5347-D8CD-121F-BDBA-8FE345B63C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575" y="488719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05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74F03765-A67A-C4D9-B9C7-B36CCBD7900C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492416" y="471650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06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530F9B36-8E40-EF5D-32AB-550D64CF07C4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070989" y="364031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Dolmabahçe Sarayı </a:t>
            </a:r>
            <a:endParaRPr lang="tr-TR" sz="18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5A51F13C-3060-1931-BE8A-B7FF9F740FB5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4038619"/>
            <a:ext cx="3039098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Altın varak işlemeli ve gösterişli duvarlar.</a:t>
            </a:r>
            <a:endParaRPr lang="tr-TR" sz="1050" noProof="1"/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9931C74F-DF5A-5392-747E-755B993BA268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92" y="1015335"/>
            <a:ext cx="3626808" cy="2748945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22A4838A-0EA0-371B-CF30-DE0DB462B403}"/>
              </a:ext>
            </a:extLst>
          </p:cNvPr>
          <p:cNvSpPr txBox="1">
            <a:spLocks/>
          </p:cNvSpPr>
          <p:nvPr/>
        </p:nvSpPr>
        <p:spPr>
          <a:xfrm>
            <a:off x="5112895" y="383750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b="1" noProof="1"/>
              <a:t>Catherine Sarayı</a:t>
            </a:r>
            <a:r>
              <a:rPr lang="tr-TR" sz="1600" noProof="1"/>
              <a:t> </a:t>
            </a:r>
            <a:endParaRPr lang="tr-TR" sz="2400" noProof="1"/>
          </a:p>
        </p:txBody>
      </p:sp>
      <p:pic>
        <p:nvPicPr>
          <p:cNvPr id="21" name="Google Shape;373;p35">
            <a:extLst>
              <a:ext uri="{FF2B5EF4-FFF2-40B4-BE49-F238E27FC236}">
                <a16:creationId xmlns:a16="http://schemas.microsoft.com/office/drawing/2014/main" id="{C03BE792-319C-DF77-B941-F6D78DE5B3A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0" y="1008956"/>
            <a:ext cx="4056601" cy="275355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F6B425DC-E90C-86BF-31F9-75ACF8F045CF}"/>
              </a:ext>
            </a:extLst>
          </p:cNvPr>
          <p:cNvSpPr txBox="1"/>
          <p:nvPr/>
        </p:nvSpPr>
        <p:spPr>
          <a:xfrm>
            <a:off x="4492416" y="3760711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https://www.flickr.com/photos/19787482@N04/13407193584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6D7ADC11-8E81-ED6D-8534-8A2DEBFA2D8C}"/>
              </a:ext>
            </a:extLst>
          </p:cNvPr>
          <p:cNvSpPr txBox="1"/>
          <p:nvPr/>
        </p:nvSpPr>
        <p:spPr>
          <a:xfrm>
            <a:off x="564192" y="3762513"/>
            <a:ext cx="39313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https://panel.millisaraylar.gov.tr//uploads/lokasyonlar/05645bd6-ee5b-4525-acc2-c0f6b2eea3f1.webp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A4E690AE-863B-43F1-0AAD-33972D21A368}"/>
              </a:ext>
            </a:extLst>
          </p:cNvPr>
          <p:cNvSpPr txBox="1">
            <a:spLocks/>
          </p:cNvSpPr>
          <p:nvPr/>
        </p:nvSpPr>
        <p:spPr>
          <a:xfrm>
            <a:off x="4492416" y="40386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Kehribar Odası ile ünlü, tamamen kehribar kaplı duvarlar.</a:t>
            </a:r>
            <a:endParaRPr lang="tr-TR" sz="9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0515A7A-EB5B-D78D-3658-08DDE3946A5D}"/>
              </a:ext>
            </a:extLst>
          </p:cNvPr>
          <p:cNvSpPr txBox="1"/>
          <p:nvPr/>
        </p:nvSpPr>
        <p:spPr>
          <a:xfrm>
            <a:off x="1070989" y="701179"/>
            <a:ext cx="483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Türkiye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541EA20-3DFA-C05A-F0DC-A286401DB770}"/>
              </a:ext>
            </a:extLst>
          </p:cNvPr>
          <p:cNvSpPr txBox="1"/>
          <p:nvPr/>
        </p:nvSpPr>
        <p:spPr>
          <a:xfrm>
            <a:off x="5112895" y="697317"/>
            <a:ext cx="483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Rusya</a:t>
            </a:r>
            <a:endParaRPr lang="tr-TR" noProof="1"/>
          </a:p>
        </p:txBody>
      </p:sp>
      <p:sp>
        <p:nvSpPr>
          <p:cNvPr id="7" name="Google Shape;364;p35">
            <a:extLst>
              <a:ext uri="{FF2B5EF4-FFF2-40B4-BE49-F238E27FC236}">
                <a16:creationId xmlns:a16="http://schemas.microsoft.com/office/drawing/2014/main" id="{6418F01D-4C07-E1DC-384C-2F795A32FB3B}"/>
              </a:ext>
            </a:extLst>
          </p:cNvPr>
          <p:cNvSpPr txBox="1">
            <a:spLocks/>
          </p:cNvSpPr>
          <p:nvPr/>
        </p:nvSpPr>
        <p:spPr>
          <a:xfrm>
            <a:off x="643568" y="-76464"/>
            <a:ext cx="7704000" cy="38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Tarihi ve Geleneksel Yapılar</a:t>
            </a:r>
          </a:p>
        </p:txBody>
      </p:sp>
      <p:pic>
        <p:nvPicPr>
          <p:cNvPr id="2" name="Google Shape;373;p35">
            <a:extLst>
              <a:ext uri="{FF2B5EF4-FFF2-40B4-BE49-F238E27FC236}">
                <a16:creationId xmlns:a16="http://schemas.microsoft.com/office/drawing/2014/main" id="{60D94794-7D88-9BAF-1177-646BD5C8947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60" y="1015335"/>
            <a:ext cx="3626808" cy="271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73;p35">
            <a:extLst>
              <a:ext uri="{FF2B5EF4-FFF2-40B4-BE49-F238E27FC236}">
                <a16:creationId xmlns:a16="http://schemas.microsoft.com/office/drawing/2014/main" id="{07B11DDB-9B6F-DAD6-A1DA-04846FBAD36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5775" y="1000919"/>
            <a:ext cx="4016186" cy="2753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1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D06F4F53-53AF-A5E6-97F9-E680ED805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7E938B72-7A5F-B9D3-59DB-608145C057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69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0C59B0DE-66A0-B683-A04E-91BC9B2E8F2E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70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B3EE2AD1-278E-0ADC-11DA-B06A00700551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Klasik ve Neo-klasik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3D73AF2D-3803-434D-3E18-38E76C7533D3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>
                <a:solidFill>
                  <a:schemeClr val="tx1"/>
                </a:solidFill>
                <a:latin typeface="Manrope" panose="020B0604020202020204" charset="0"/>
              </a:rPr>
              <a:t>The Capitol</a:t>
            </a:r>
            <a:endParaRPr lang="tr-TR" sz="7200" noProof="1">
              <a:latin typeface="Manrope" panose="020B0604020202020204" charset="0"/>
            </a:endParaRP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CAB96ADB-2A9D-1873-CCBB-A73F94AB6DC7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675513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Beyaz mermer duvar panelleri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1348D223-4448-9B79-CB33-37CDDCE8B491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St. Paul’s Cathedral</a:t>
            </a:r>
            <a:endParaRPr lang="tr-TR" sz="8000" noProof="1">
              <a:latin typeface="Manrope" panose="020B0604020202020204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0250DC9-0B99-5661-A606-8B4F335A79B9}"/>
              </a:ext>
            </a:extLst>
          </p:cNvPr>
          <p:cNvSpPr txBox="1"/>
          <p:nvPr/>
        </p:nvSpPr>
        <p:spPr>
          <a:xfrm>
            <a:off x="5112928" y="334443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3"/>
              </a:rPr>
              <a:t>https://www.city-walks.info/London-en/St-Pauls-Cathedral.html</a:t>
            </a:r>
            <a:endParaRPr lang="tr-TR" sz="700" u="sng" noProof="1"/>
          </a:p>
          <a:p>
            <a:r>
              <a:rPr lang="tr-TR" sz="700" u="sng" noProof="1"/>
              <a:t>https://www.istockphoto.com/tr/search/2/image-film?phrase=aziz+paul+katedrali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08A5252B-E84C-113F-639E-E1FACB802B2F}"/>
              </a:ext>
            </a:extLst>
          </p:cNvPr>
          <p:cNvSpPr txBox="1"/>
          <p:nvPr/>
        </p:nvSpPr>
        <p:spPr>
          <a:xfrm>
            <a:off x="455094" y="3290579"/>
            <a:ext cx="43987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4"/>
              </a:rPr>
              <a:t>https://www.getyourguide.com/tr-tr/washington-dc-l62/washington-dc-prehliadka-capitol-hill-a-kongresovej-kniznice-t420415/</a:t>
            </a:r>
            <a:endParaRPr lang="tr-TR" sz="700" u="sng" noProof="1"/>
          </a:p>
          <a:p>
            <a:r>
              <a:rPr lang="tr-TR" sz="700" u="sng" noProof="1"/>
              <a:t>https://www.nps.gov/places/us-capitol.htm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120BFEAA-CCE5-9DE8-5CE1-85BBB62045F9}"/>
              </a:ext>
            </a:extLst>
          </p:cNvPr>
          <p:cNvSpPr txBox="1">
            <a:spLocks/>
          </p:cNvSpPr>
          <p:nvPr/>
        </p:nvSpPr>
        <p:spPr>
          <a:xfrm>
            <a:off x="5096706" y="3669456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Freskli kubbe ve duvar bileşimi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8FF424A-52B8-9FBE-BB3F-5108E248DC58}"/>
              </a:ext>
            </a:extLst>
          </p:cNvPr>
          <p:cNvSpPr txBox="1"/>
          <p:nvPr/>
        </p:nvSpPr>
        <p:spPr>
          <a:xfrm>
            <a:off x="1010856" y="69882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Washington, D.C.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BAB8831-8975-FBCE-D74C-03A6A0467E11}"/>
              </a:ext>
            </a:extLst>
          </p:cNvPr>
          <p:cNvSpPr txBox="1"/>
          <p:nvPr/>
        </p:nvSpPr>
        <p:spPr>
          <a:xfrm>
            <a:off x="5665867" y="6290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Londra</a:t>
            </a:r>
            <a:endParaRPr lang="tr-TR" noProof="1"/>
          </a:p>
        </p:txBody>
      </p:sp>
      <p:pic>
        <p:nvPicPr>
          <p:cNvPr id="7" name="Resim 6" descr="gökyüzü, dış mekan, bina, bulu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A11F293-9F2C-C01C-52F1-D2DE0A68DC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85" y="1076974"/>
            <a:ext cx="3285796" cy="2060060"/>
          </a:xfrm>
          <a:prstGeom prst="rect">
            <a:avLst/>
          </a:prstGeom>
        </p:spPr>
      </p:pic>
      <p:pic>
        <p:nvPicPr>
          <p:cNvPr id="9" name="Resim 8" descr="insanlar, iç mekan, hol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16B8316-CB03-9761-CBBA-6F67EACD85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85" y="992255"/>
            <a:ext cx="3445829" cy="2288583"/>
          </a:xfrm>
          <a:prstGeom prst="rect">
            <a:avLst/>
          </a:prstGeom>
        </p:spPr>
      </p:pic>
      <p:pic>
        <p:nvPicPr>
          <p:cNvPr id="11" name="Resim 10" descr="dış mekan, gökyüzü, bina, bulu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C738AC2-7446-CE07-0531-7EAD8E0266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122" y="1017943"/>
            <a:ext cx="3104709" cy="2328532"/>
          </a:xfrm>
          <a:prstGeom prst="rect">
            <a:avLst/>
          </a:prstGeom>
        </p:spPr>
      </p:pic>
      <p:pic>
        <p:nvPicPr>
          <p:cNvPr id="13" name="Resim 12" descr="bina, kilise, Bizans mimarisi, simetri, bakış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9B490D7-40B7-50C2-CCD7-6230B02148F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706" y="1013424"/>
            <a:ext cx="3492799" cy="23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3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AE60471A-32C1-97D1-506C-1EA7AA4A7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>
            <a:extLst>
              <a:ext uri="{FF2B5EF4-FFF2-40B4-BE49-F238E27FC236}">
                <a16:creationId xmlns:a16="http://schemas.microsoft.com/office/drawing/2014/main" id="{BF1323AC-7D79-A1AC-CE08-C06AD6E87B4E}"/>
              </a:ext>
            </a:extLst>
          </p:cNvPr>
          <p:cNvSpPr/>
          <p:nvPr/>
        </p:nvSpPr>
        <p:spPr>
          <a:xfrm>
            <a:off x="428700" y="358000"/>
            <a:ext cx="1341900" cy="134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1" name="Google Shape;381;p36">
            <a:extLst>
              <a:ext uri="{FF2B5EF4-FFF2-40B4-BE49-F238E27FC236}">
                <a16:creationId xmlns:a16="http://schemas.microsoft.com/office/drawing/2014/main" id="{178AAD6C-ED4F-F0D3-10C3-4115F7939522}"/>
              </a:ext>
            </a:extLst>
          </p:cNvPr>
          <p:cNvSpPr/>
          <p:nvPr/>
        </p:nvSpPr>
        <p:spPr>
          <a:xfrm>
            <a:off x="1127350" y="2842475"/>
            <a:ext cx="1500300" cy="112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pic>
        <p:nvPicPr>
          <p:cNvPr id="385" name="Google Shape;385;p36">
            <a:extLst>
              <a:ext uri="{FF2B5EF4-FFF2-40B4-BE49-F238E27FC236}">
                <a16:creationId xmlns:a16="http://schemas.microsoft.com/office/drawing/2014/main" id="{3D92A821-63B7-9A99-7D0E-548F848BD9D0}"/>
              </a:ext>
            </a:extLst>
          </p:cNvPr>
          <p:cNvPicPr preferRelativeResize="0">
            <a:picLocks noGrp="1"/>
          </p:cNvPicPr>
          <p:nvPr>
            <p:ph type="pic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00" y="2186147"/>
            <a:ext cx="2802898" cy="2400302"/>
          </a:xfrm>
          <a:prstGeom prst="rect">
            <a:avLst/>
          </a:prstGeom>
        </p:spPr>
      </p:pic>
      <p:sp>
        <p:nvSpPr>
          <p:cNvPr id="387" name="Google Shape;387;p36">
            <a:extLst>
              <a:ext uri="{FF2B5EF4-FFF2-40B4-BE49-F238E27FC236}">
                <a16:creationId xmlns:a16="http://schemas.microsoft.com/office/drawing/2014/main" id="{A4A67164-9C17-64C3-04AD-1496533EFBC4}"/>
              </a:ext>
            </a:extLst>
          </p:cNvPr>
          <p:cNvSpPr/>
          <p:nvPr/>
        </p:nvSpPr>
        <p:spPr>
          <a:xfrm>
            <a:off x="5825500" y="4081250"/>
            <a:ext cx="3318600" cy="106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8" name="Google Shape;388;p36">
            <a:extLst>
              <a:ext uri="{FF2B5EF4-FFF2-40B4-BE49-F238E27FC236}">
                <a16:creationId xmlns:a16="http://schemas.microsoft.com/office/drawing/2014/main" id="{B9BCF090-D80D-101D-B480-9C4F0014BEB0}"/>
              </a:ext>
            </a:extLst>
          </p:cNvPr>
          <p:cNvSpPr/>
          <p:nvPr/>
        </p:nvSpPr>
        <p:spPr>
          <a:xfrm>
            <a:off x="6196425" y="4304875"/>
            <a:ext cx="2947800" cy="83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3" name="Google Shape;383;p36">
            <a:extLst>
              <a:ext uri="{FF2B5EF4-FFF2-40B4-BE49-F238E27FC236}">
                <a16:creationId xmlns:a16="http://schemas.microsoft.com/office/drawing/2014/main" id="{A3CBE320-BB85-F4DF-A88C-16BBE679B7DC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538877" y="427216"/>
            <a:ext cx="6782162" cy="21721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noProof="1"/>
              <a:t>Organik </a:t>
            </a:r>
            <a:br>
              <a:rPr lang="tr-TR" sz="5400" noProof="1"/>
            </a:br>
            <a:r>
              <a:rPr lang="tr-TR" sz="5400" noProof="1"/>
              <a:t>	</a:t>
            </a:r>
            <a:r>
              <a:rPr lang="tr-TR" sz="2400" noProof="1"/>
              <a:t>&amp;</a:t>
            </a:r>
            <a:r>
              <a:rPr lang="tr-TR" sz="5400" noProof="1"/>
              <a:t> 	Sürdürülebilir 		Mimari </a:t>
            </a:r>
          </a:p>
        </p:txBody>
      </p:sp>
      <p:sp>
        <p:nvSpPr>
          <p:cNvPr id="382" name="Google Shape;382;p36">
            <a:extLst>
              <a:ext uri="{FF2B5EF4-FFF2-40B4-BE49-F238E27FC236}">
                <a16:creationId xmlns:a16="http://schemas.microsoft.com/office/drawing/2014/main" id="{67741D4E-C1EE-945D-C960-5943256950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8868" y="2110089"/>
            <a:ext cx="4139452" cy="20829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>
                <a:solidFill>
                  <a:schemeClr val="lt1"/>
                </a:solidFill>
              </a:rPr>
              <a:t>Duvar Örnekleri</a:t>
            </a:r>
            <a:endParaRPr lang="tr-TR" noProof="1">
              <a:solidFill>
                <a:schemeClr val="accent1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113FA6B-77B3-83C4-6BE9-CBE209F9690E}"/>
              </a:ext>
            </a:extLst>
          </p:cNvPr>
          <p:cNvSpPr txBox="1"/>
          <p:nvPr/>
        </p:nvSpPr>
        <p:spPr>
          <a:xfrm>
            <a:off x="312057" y="4586449"/>
            <a:ext cx="2627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>
                <a:solidFill>
                  <a:schemeClr val="bg2"/>
                </a:solidFill>
              </a:rPr>
              <a:t>https://www.dreamwallshop.com/dreamwall-renkli-tas-duvar-desenli-silinebilir-tekstil-duvar-kagidi-271</a:t>
            </a:r>
          </a:p>
        </p:txBody>
      </p:sp>
    </p:spTree>
    <p:extLst>
      <p:ext uri="{BB962C8B-B14F-4D97-AF65-F5344CB8AC3E}">
        <p14:creationId xmlns:p14="http://schemas.microsoft.com/office/powerpoint/2010/main" val="430246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DEC3615B-246F-568A-3085-CC344F9BA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73CF0F1A-2D8C-A6A3-43BF-5F8673FCB9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71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2DCEFF12-AE03-3776-D60D-9114D1162B25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72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14F05ECD-0750-D92F-E179-D550DA9D92B5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Organik &amp; Sürdürülebilir Mimari 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F2238A6A-6812-7629-1DA0-E766F20591D8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Zayed National Museum</a:t>
            </a:r>
            <a:endParaRPr lang="tr-TR" sz="7200" noProof="1">
              <a:latin typeface="Manrope" panose="020B0604020202020204" charset="0"/>
            </a:endParaRP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641EBE1E-CF79-DC4A-55B0-9B163E9474CC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501024"/>
            <a:ext cx="4165912" cy="6794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Rüzgar yönlendirme duvarlarıyla doğal soğut.</a:t>
            </a:r>
            <a:endParaRPr lang="tr-TR" sz="200" noProof="1">
              <a:latin typeface="Manrope" panose="020B0604020202020204" charset="0"/>
            </a:endParaRP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AB3E1ADF-6BC4-C4A7-55C3-DA54026A4713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Bosco Verticale</a:t>
            </a:r>
            <a:endParaRPr lang="tr-TR" sz="8000" noProof="1">
              <a:latin typeface="Manrope" panose="020B0604020202020204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B2C0E39-CF3F-B170-1C33-04E77626FE6C}"/>
              </a:ext>
            </a:extLst>
          </p:cNvPr>
          <p:cNvSpPr txBox="1"/>
          <p:nvPr/>
        </p:nvSpPr>
        <p:spPr>
          <a:xfrm>
            <a:off x="4877244" y="317317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3"/>
              </a:rPr>
              <a:t>https://www.ukposters.co.uk/aerial-view-of-vertical-forest-bosco-verticale-building-in-milan-f459179927</a:t>
            </a:r>
            <a:endParaRPr lang="tr-TR" sz="700" u="sng" noProof="1"/>
          </a:p>
          <a:p>
            <a:r>
              <a:rPr lang="tr-TR" sz="700" u="sng" noProof="1"/>
              <a:t>https://www.stefanoboeriarchitetti.net/en/project/vertical-forest/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F6751FB4-5787-FAAF-D2FC-A90FE6F58455}"/>
              </a:ext>
            </a:extLst>
          </p:cNvPr>
          <p:cNvSpPr txBox="1"/>
          <p:nvPr/>
        </p:nvSpPr>
        <p:spPr>
          <a:xfrm>
            <a:off x="478544" y="3193247"/>
            <a:ext cx="4398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4"/>
              </a:rPr>
              <a:t>https://www.bayut.com/mybayut/zayed-national-museum/</a:t>
            </a:r>
            <a:endParaRPr lang="tr-TR" sz="700" u="sng" noProof="1"/>
          </a:p>
          <a:p>
            <a:r>
              <a:rPr lang="tr-TR" sz="700" u="sng" noProof="1"/>
              <a:t>https://zayednationalmuseum.ae/en/about/about-the-building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2BE9AB1E-D647-B8C3-5C96-EBE52212BFDD}"/>
              </a:ext>
            </a:extLst>
          </p:cNvPr>
          <p:cNvSpPr txBox="1">
            <a:spLocks/>
          </p:cNvSpPr>
          <p:nvPr/>
        </p:nvSpPr>
        <p:spPr>
          <a:xfrm>
            <a:off x="5113152" y="34716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Dikey bahçeli duvar tasarımı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14793A6-45AC-6BD3-9C32-BD03A82C055D}"/>
              </a:ext>
            </a:extLst>
          </p:cNvPr>
          <p:cNvSpPr txBox="1"/>
          <p:nvPr/>
        </p:nvSpPr>
        <p:spPr>
          <a:xfrm>
            <a:off x="1010856" y="69882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BAE, Foster + Partners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0DD2648-D48A-FC72-9007-CEE80F0B84B5}"/>
              </a:ext>
            </a:extLst>
          </p:cNvPr>
          <p:cNvSpPr txBox="1"/>
          <p:nvPr/>
        </p:nvSpPr>
        <p:spPr>
          <a:xfrm>
            <a:off x="5665867" y="6290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İtalya, Stefano Boeri</a:t>
            </a:r>
            <a:endParaRPr lang="tr-TR" noProof="1"/>
          </a:p>
        </p:txBody>
      </p:sp>
      <p:pic>
        <p:nvPicPr>
          <p:cNvPr id="8" name="Resim 7" descr="gökyüzü, dış mekan, ağaç, tekn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FE5207B-D601-8874-788B-A0B2F0D21B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94" y="1491377"/>
            <a:ext cx="3482458" cy="1511483"/>
          </a:xfrm>
          <a:prstGeom prst="rect">
            <a:avLst/>
          </a:prstGeom>
        </p:spPr>
      </p:pic>
      <p:pic>
        <p:nvPicPr>
          <p:cNvPr id="10" name="Resim 9" descr="duvar, iç mekan, tavan, simetri, bakış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C8E4B94-58B2-7D55-8E3A-436981888C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93" y="1092434"/>
            <a:ext cx="4325093" cy="2027387"/>
          </a:xfrm>
          <a:prstGeom prst="rect">
            <a:avLst/>
          </a:prstGeom>
        </p:spPr>
      </p:pic>
      <p:pic>
        <p:nvPicPr>
          <p:cNvPr id="12" name="Resim 11" descr="dış mekan, gökyüzü, bina, yüksek apartman bloğu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7DC7881-C203-978F-0D05-0592B57085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656" y="1005078"/>
            <a:ext cx="3048000" cy="2029968"/>
          </a:xfrm>
          <a:prstGeom prst="rect">
            <a:avLst/>
          </a:prstGeom>
        </p:spPr>
      </p:pic>
      <p:pic>
        <p:nvPicPr>
          <p:cNvPr id="14" name="Resim 13" descr="ağaç, dış mekan, gökyüzü, bitk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6F4BA2B-F537-0DD3-AF14-0C3DD24643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908" y="951198"/>
            <a:ext cx="3253748" cy="216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666E76B2-81E4-9A85-BEB8-EA09B01D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6962DD0E-CDD2-2BEF-A23A-73EA1E51CD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73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A9C56ED8-4FD0-202C-F6A5-C9DD5BC5DABC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74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833A7741-B530-6B21-4E4B-E2EAF0F6E1BE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Organik &amp; Sürdürülebilir Mimari 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D53F3AB9-0668-7CDC-FD78-263483229535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Amazon Spheres</a:t>
            </a:r>
            <a:endParaRPr lang="tr-TR" sz="7200" noProof="1">
              <a:latin typeface="Manrope" panose="020B0604020202020204" charset="0"/>
            </a:endParaRP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B40CCBB3-48A6-0D42-BF02-6B1D6A142CE9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543705"/>
            <a:ext cx="4165912" cy="632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İç mekânda yeşil duvarlarla botanik entegrasyonu</a:t>
            </a: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6311220C-0871-A768-B581-A15CC800616D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The Edge</a:t>
            </a:r>
            <a:endParaRPr lang="tr-TR" sz="8000" noProof="1">
              <a:latin typeface="Manrope" panose="020B0604020202020204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D92F9A4-A0BA-8BCE-09FF-A74C385C6FBF}"/>
              </a:ext>
            </a:extLst>
          </p:cNvPr>
          <p:cNvSpPr txBox="1"/>
          <p:nvPr/>
        </p:nvSpPr>
        <p:spPr>
          <a:xfrm>
            <a:off x="5096706" y="338339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3"/>
              </a:rPr>
              <a:t>https://www.ekoyapidergisi.org/dunyanin-en-yesil-binasi-the-edge</a:t>
            </a:r>
            <a:endParaRPr lang="tr-TR" sz="700" u="sng" noProof="1"/>
          </a:p>
          <a:p>
            <a:r>
              <a:rPr lang="tr-TR" sz="700" u="sng" noProof="1"/>
              <a:t>https://edge.tech/buildings/edge-amsterdam-west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6B0C3897-AA6A-40D9-00E2-ED117AE89E70}"/>
              </a:ext>
            </a:extLst>
          </p:cNvPr>
          <p:cNvSpPr txBox="1"/>
          <p:nvPr/>
        </p:nvSpPr>
        <p:spPr>
          <a:xfrm>
            <a:off x="455094" y="3235928"/>
            <a:ext cx="4398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4"/>
              </a:rPr>
              <a:t>https://en.wikipedia.org/wiki/Amazon_Spheres</a:t>
            </a:r>
            <a:endParaRPr lang="tr-TR" sz="700" u="sng" noProof="1"/>
          </a:p>
          <a:p>
            <a:r>
              <a:rPr lang="tr-TR" sz="700" u="sng" noProof="1"/>
              <a:t>https://komonews.com/news/local/striking-amazon-spheres-landmark-opens-in-downtown-seattle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0D3D07BE-99A3-4F60-9FC1-7DB857CC3C79}"/>
              </a:ext>
            </a:extLst>
          </p:cNvPr>
          <p:cNvSpPr txBox="1">
            <a:spLocks/>
          </p:cNvSpPr>
          <p:nvPr/>
        </p:nvSpPr>
        <p:spPr>
          <a:xfrm>
            <a:off x="5096706" y="3596310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Dijital sensörlü akıllı duvar sistemleri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5640D6B-D8E8-2357-F5D6-6AEC6B1012E3}"/>
              </a:ext>
            </a:extLst>
          </p:cNvPr>
          <p:cNvSpPr txBox="1"/>
          <p:nvPr/>
        </p:nvSpPr>
        <p:spPr>
          <a:xfrm>
            <a:off x="1010856" y="69882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Seattle, NBBJ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10C1B66-1848-D5FA-E7ED-49F9AFDB4715}"/>
              </a:ext>
            </a:extLst>
          </p:cNvPr>
          <p:cNvSpPr txBox="1"/>
          <p:nvPr/>
        </p:nvSpPr>
        <p:spPr>
          <a:xfrm>
            <a:off x="5665867" y="6290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Amsterdam, PLP Architecture</a:t>
            </a:r>
            <a:endParaRPr lang="tr-TR" noProof="1"/>
          </a:p>
        </p:txBody>
      </p:sp>
      <p:pic>
        <p:nvPicPr>
          <p:cNvPr id="8" name="Resim 7" descr="dış mekan, gökyüzü, bina, gökdel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B47ABC3-58A4-820D-2506-EA95C5A9B3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" y="1050945"/>
            <a:ext cx="3199313" cy="2121567"/>
          </a:xfrm>
          <a:prstGeom prst="rect">
            <a:avLst/>
          </a:prstGeom>
        </p:spPr>
      </p:pic>
      <p:pic>
        <p:nvPicPr>
          <p:cNvPr id="10" name="Resim 9" descr="lobi, iç mekan, insanlar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5577A8A-AF7C-93BB-98E0-ECE08F0C06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87" y="972235"/>
            <a:ext cx="4000526" cy="2250042"/>
          </a:xfrm>
          <a:prstGeom prst="rect">
            <a:avLst/>
          </a:prstGeom>
        </p:spPr>
      </p:pic>
      <p:pic>
        <p:nvPicPr>
          <p:cNvPr id="12" name="Resim 11" descr="gökyüzü, bulut, dış mekan, bin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3571C89-A081-B7A4-25CD-319DE62344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838" y="1068052"/>
            <a:ext cx="3075538" cy="2034453"/>
          </a:xfrm>
          <a:prstGeom prst="rect">
            <a:avLst/>
          </a:prstGeom>
        </p:spPr>
      </p:pic>
      <p:pic>
        <p:nvPicPr>
          <p:cNvPr id="14" name="Resim 13" descr="bina, iç mekan, bitk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C82574E-BA0F-63CF-6959-EB57890DDD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102" y="951274"/>
            <a:ext cx="3176274" cy="24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3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C3E9A3E5-DE2C-1CC7-F89F-277F3FA4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7BAAB4FC-D18C-AE17-9C08-01FCFD2A8C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75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F2E90A64-ABBD-4C70-7FE5-2A2AAB2A9B27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76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7E1CA4C5-74EE-DAA8-A9E9-694406064A01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Organik &amp; Sürdürülebilir Mimari 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7778A63A-2835-72E0-53B4-0FE51D3CCA1E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The Crystal</a:t>
            </a:r>
            <a:endParaRPr lang="tr-TR" sz="7200" noProof="1">
              <a:latin typeface="Manrope" panose="020B0604020202020204" charset="0"/>
            </a:endParaRP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BD847BA0-A2DE-1324-A2F8-F378A438F6EF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8580" y="3628501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Enerji verimli iç duvar panelleri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57E1A43C-A52D-CD11-B7B8-98F43992AA2F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Treehouse Hotel</a:t>
            </a:r>
            <a:endParaRPr lang="tr-TR" sz="8000" noProof="1">
              <a:latin typeface="Manrope" panose="020B0604020202020204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4AC869E-3434-E536-C743-88845C513806}"/>
              </a:ext>
            </a:extLst>
          </p:cNvPr>
          <p:cNvSpPr txBox="1"/>
          <p:nvPr/>
        </p:nvSpPr>
        <p:spPr>
          <a:xfrm>
            <a:off x="5096706" y="329488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3"/>
              </a:rPr>
              <a:t>https://treehotel.se/</a:t>
            </a:r>
            <a:endParaRPr lang="tr-TR" sz="700" u="sng" noProof="1"/>
          </a:p>
          <a:p>
            <a:r>
              <a:rPr lang="tr-TR" sz="700" u="sng" noProof="1"/>
              <a:t>https://treehotel-harads.bookeder.com/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704CA8F0-7830-DC1F-EE2E-013EAA6207E3}"/>
              </a:ext>
            </a:extLst>
          </p:cNvPr>
          <p:cNvSpPr txBox="1"/>
          <p:nvPr/>
        </p:nvSpPr>
        <p:spPr>
          <a:xfrm>
            <a:off x="508580" y="3294888"/>
            <a:ext cx="4398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4"/>
              </a:rPr>
              <a:t>https://www.yapikatalogu.com/proje/kultur-sanat-yapilari-the-crystal_1023</a:t>
            </a:r>
            <a:endParaRPr lang="tr-TR" sz="700" u="sng" noProof="1"/>
          </a:p>
          <a:p>
            <a:r>
              <a:rPr lang="tr-TR" sz="700" u="sng" noProof="1"/>
              <a:t>https://www.yesilodak.com/kristalden-esinlenen-surdurulebilir-yasam-merkezi#google_vignette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B2FA93D4-CB68-E611-7CCC-307CBB5F0AA0}"/>
              </a:ext>
            </a:extLst>
          </p:cNvPr>
          <p:cNvSpPr txBox="1">
            <a:spLocks/>
          </p:cNvSpPr>
          <p:nvPr/>
        </p:nvSpPr>
        <p:spPr>
          <a:xfrm>
            <a:off x="5096706" y="3649755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Ahşap panelli duvarlar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6764AA6-6A1A-0074-07C9-92144391FD1F}"/>
              </a:ext>
            </a:extLst>
          </p:cNvPr>
          <p:cNvSpPr txBox="1"/>
          <p:nvPr/>
        </p:nvSpPr>
        <p:spPr>
          <a:xfrm>
            <a:off x="1010856" y="69882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Londra, Siemens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8C52B90-A99A-27F5-4EA3-67CB064BDA7B}"/>
              </a:ext>
            </a:extLst>
          </p:cNvPr>
          <p:cNvSpPr txBox="1"/>
          <p:nvPr/>
        </p:nvSpPr>
        <p:spPr>
          <a:xfrm>
            <a:off x="5665867" y="6290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İsveç, Tham &amp; Videgard Arkitekter</a:t>
            </a:r>
            <a:endParaRPr lang="tr-TR" noProof="1"/>
          </a:p>
        </p:txBody>
      </p:sp>
      <p:pic>
        <p:nvPicPr>
          <p:cNvPr id="8" name="Resim 7" descr="mimari, bulut, gökyüzü, bin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EA33A44-BBD7-5749-2714-985D731B88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97" y="1183052"/>
            <a:ext cx="2859053" cy="1906989"/>
          </a:xfrm>
          <a:prstGeom prst="rect">
            <a:avLst/>
          </a:prstGeom>
        </p:spPr>
      </p:pic>
      <p:pic>
        <p:nvPicPr>
          <p:cNvPr id="10" name="Resim 9" descr="iç mekan, bina, doğal aydınlatm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C83A514-A1D8-4D4B-BC26-70757E9EDE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15" y="982399"/>
            <a:ext cx="2865476" cy="2292381"/>
          </a:xfrm>
          <a:prstGeom prst="rect">
            <a:avLst/>
          </a:prstGeom>
        </p:spPr>
      </p:pic>
      <p:pic>
        <p:nvPicPr>
          <p:cNvPr id="12" name="Resim 11" descr="dış mekan, gökyüzü, ağaç, pencer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6D146CB-F423-F78D-01DD-0021EFD691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706" y="1113800"/>
            <a:ext cx="3544742" cy="1993917"/>
          </a:xfrm>
          <a:prstGeom prst="rect">
            <a:avLst/>
          </a:prstGeom>
        </p:spPr>
      </p:pic>
      <p:pic>
        <p:nvPicPr>
          <p:cNvPr id="14" name="Resim 13" descr="bina, zemin, ağaç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868DCEC-98A2-34E7-A043-4352BD083B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706" y="914044"/>
            <a:ext cx="3592200" cy="239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60022C9A-2F17-85E8-EE49-C41B8E3F4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A1D6D044-6896-8DA5-8B51-36549E3777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77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F4542F70-EC5B-818E-23C1-AC5B5824F192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78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4C503560-8081-1433-2236-4FBACA8C002E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Organik &amp; Sürdürülebilir Mimari 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A0494881-9B7F-F68D-2C0F-9C5BAE97B33B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Sunshine House</a:t>
            </a:r>
            <a:endParaRPr lang="tr-TR" sz="7200" noProof="1">
              <a:latin typeface="Manrope" panose="020B0604020202020204" charset="0"/>
            </a:endParaRP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6894B89B-A4A8-B2AB-722C-204CCC82A6B4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593019"/>
            <a:ext cx="4165912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Pasif güneş enerjisi alan duvar sistemi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1600" noProof="1">
              <a:latin typeface="+mj-lt"/>
            </a:endParaRP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D019ACFF-97CD-E8F7-EE29-79E8E1E23B0B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Green School Bali</a:t>
            </a:r>
            <a:endParaRPr lang="tr-TR" sz="8000" noProof="1">
              <a:latin typeface="Manrope" panose="020B0604020202020204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AA5160AD-9A04-0A68-38A2-0CB8A7B298F6}"/>
              </a:ext>
            </a:extLst>
          </p:cNvPr>
          <p:cNvSpPr txBox="1"/>
          <p:nvPr/>
        </p:nvSpPr>
        <p:spPr>
          <a:xfrm>
            <a:off x="4734765" y="324944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3"/>
              </a:rPr>
              <a:t>https://www.greenqueen.com.hk/green-school-bali-recognised-world-economic-forum-future-schools-report/</a:t>
            </a:r>
            <a:endParaRPr lang="tr-TR" sz="700" u="sng" noProof="1"/>
          </a:p>
          <a:p>
            <a:r>
              <a:rPr lang="tr-TR" sz="700" u="sng" noProof="1"/>
              <a:t>https://www.gzt.com/arkitekt/green-schoolda-yeni-bir-yapi-the-arc-3594990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95F42D4C-1E11-F776-C370-B08A89B92B32}"/>
              </a:ext>
            </a:extLst>
          </p:cNvPr>
          <p:cNvSpPr txBox="1"/>
          <p:nvPr/>
        </p:nvSpPr>
        <p:spPr>
          <a:xfrm>
            <a:off x="561135" y="3353992"/>
            <a:ext cx="43987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4"/>
              </a:rPr>
              <a:t>https://sunshinehouse-oshiage-sta-9-tokyo-jp.bookeder.com/</a:t>
            </a:r>
            <a:endParaRPr lang="tr-TR" sz="700" u="sng" noProof="1"/>
          </a:p>
          <a:p>
            <a:r>
              <a:rPr lang="tr-TR" sz="700" u="sng" noProof="1"/>
              <a:t>https://sunshinehouse-oshiage-sta-9-tokyo-jp.bookeder.com/</a:t>
            </a:r>
          </a:p>
          <a:p>
            <a:endParaRPr lang="tr-TR" sz="700" u="sng" noProof="1"/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9E37227D-7C30-86E4-56CA-741F3D59D308}"/>
              </a:ext>
            </a:extLst>
          </p:cNvPr>
          <p:cNvSpPr txBox="1">
            <a:spLocks/>
          </p:cNvSpPr>
          <p:nvPr/>
        </p:nvSpPr>
        <p:spPr>
          <a:xfrm>
            <a:off x="5126682" y="359301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Bambudan yapılmış iç duvar modülleri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FFD3B3F-5156-84C1-4F53-AA126E2B5AC3}"/>
              </a:ext>
            </a:extLst>
          </p:cNvPr>
          <p:cNvSpPr txBox="1"/>
          <p:nvPr/>
        </p:nvSpPr>
        <p:spPr>
          <a:xfrm>
            <a:off x="1010856" y="69882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Japonya, Takao Shiotsuka Atelier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5B64F4B-A3DC-2030-80F7-1BA494870186}"/>
              </a:ext>
            </a:extLst>
          </p:cNvPr>
          <p:cNvSpPr txBox="1"/>
          <p:nvPr/>
        </p:nvSpPr>
        <p:spPr>
          <a:xfrm>
            <a:off x="5665867" y="6290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Endonezya</a:t>
            </a:r>
            <a:endParaRPr lang="tr-TR" noProof="1"/>
          </a:p>
        </p:txBody>
      </p:sp>
      <p:pic>
        <p:nvPicPr>
          <p:cNvPr id="8" name="Resim 7" descr="pencere, dış mekan, bina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C3D0419-C734-B138-E5CD-2E1A4F77F4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486" y="1105435"/>
            <a:ext cx="1567964" cy="2090618"/>
          </a:xfrm>
          <a:prstGeom prst="rect">
            <a:avLst/>
          </a:prstGeom>
        </p:spPr>
      </p:pic>
      <p:pic>
        <p:nvPicPr>
          <p:cNvPr id="10" name="Resim 9" descr="bina, mobilya, zemin, sandaly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5CDFD67-265F-FAA3-42C6-A950284907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956" y="1015595"/>
            <a:ext cx="1747024" cy="2329366"/>
          </a:xfrm>
          <a:prstGeom prst="rect">
            <a:avLst/>
          </a:prstGeom>
        </p:spPr>
      </p:pic>
      <p:pic>
        <p:nvPicPr>
          <p:cNvPr id="12" name="Resim 11" descr="gökyüzü, dış mekan, bina, bitk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53298EC-063B-09E7-7590-5D879E97DA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00" y="1038912"/>
            <a:ext cx="2868692" cy="2151519"/>
          </a:xfrm>
          <a:prstGeom prst="rect">
            <a:avLst/>
          </a:prstGeom>
        </p:spPr>
      </p:pic>
      <p:pic>
        <p:nvPicPr>
          <p:cNvPr id="14" name="Resim 13" descr="bina, tavan, iç mekan, dış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8223A14-B586-FEC9-452D-E6C9CF5CA5E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706" y="960527"/>
            <a:ext cx="3431185" cy="227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5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40703E9B-1934-F35F-DB60-B894CE28D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F88B3043-C762-4223-2B0A-072B4E6125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79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C7E51E48-3D0B-A5FF-1D12-A861B945C648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80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275FD2BE-AD29-E3CC-8070-1543F7B15699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107835" y="-20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Organik &amp; Sürdürülebilir Mimari 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AC922D1C-CD26-2F7B-A487-DA1A9E5FA796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95640" y="304000"/>
            <a:ext cx="362536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Earthship Biotecture</a:t>
            </a:r>
            <a:endParaRPr lang="tr-TR" sz="7200" noProof="1">
              <a:latin typeface="Manrope" panose="020B0604020202020204" charset="0"/>
            </a:endParaRP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2CD35CA0-C9F9-1735-D5D8-A71FE4D4A3BD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552627"/>
            <a:ext cx="4165912" cy="632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Geri dönüştürülmüş malzemelerle yapılan duvar sistemleri</a:t>
            </a: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4C0C5A63-25D5-A35C-57AF-6F98AE13EE82}"/>
              </a:ext>
            </a:extLst>
          </p:cNvPr>
          <p:cNvSpPr txBox="1">
            <a:spLocks/>
          </p:cNvSpPr>
          <p:nvPr/>
        </p:nvSpPr>
        <p:spPr>
          <a:xfrm>
            <a:off x="5659321" y="253557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Manrope" panose="020B0604020202020204" charset="0"/>
              </a:rPr>
              <a:t>Maggie’s Centre</a:t>
            </a:r>
            <a:endParaRPr lang="tr-TR" sz="8000" noProof="1">
              <a:latin typeface="Manrope" panose="020B0604020202020204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B45D504-2FD7-CC27-42C0-8BE2A04FCCF9}"/>
              </a:ext>
            </a:extLst>
          </p:cNvPr>
          <p:cNvSpPr txBox="1"/>
          <p:nvPr/>
        </p:nvSpPr>
        <p:spPr>
          <a:xfrm>
            <a:off x="5162524" y="328476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3"/>
              </a:rPr>
              <a:t>https://www.archdaily.com/885886/maggies-centre-barts-steven-holl-architects</a:t>
            </a:r>
            <a:endParaRPr lang="tr-TR" sz="700" u="sng" noProof="1"/>
          </a:p>
          <a:p>
            <a:r>
              <a:rPr lang="tr-TR" sz="700" u="sng" noProof="1"/>
              <a:t>https://www.stevenholl.com/project/maggies-centre-barts/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D439656-582D-99F8-8735-6016902644B1}"/>
              </a:ext>
            </a:extLst>
          </p:cNvPr>
          <p:cNvSpPr txBox="1"/>
          <p:nvPr/>
        </p:nvSpPr>
        <p:spPr>
          <a:xfrm>
            <a:off x="455094" y="3271564"/>
            <a:ext cx="43987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>
                <a:hlinkClick r:id="rId4"/>
              </a:rPr>
              <a:t>https://earthship.com/about/</a:t>
            </a:r>
            <a:endParaRPr lang="tr-TR" sz="700" u="sng" noProof="1"/>
          </a:p>
          <a:p>
            <a:r>
              <a:rPr lang="tr-TR" sz="700" u="sng" noProof="1"/>
              <a:t>https://urbannext.net/earthship-biotecture/</a:t>
            </a:r>
          </a:p>
          <a:p>
            <a:endParaRPr lang="tr-TR" sz="700" u="sng" noProof="1"/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DD84F576-FDFE-9DF3-EF9F-FD3F983151F5}"/>
              </a:ext>
            </a:extLst>
          </p:cNvPr>
          <p:cNvSpPr txBox="1">
            <a:spLocks/>
          </p:cNvSpPr>
          <p:nvPr/>
        </p:nvSpPr>
        <p:spPr>
          <a:xfrm>
            <a:off x="5096706" y="3592542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kumimoji="0" lang="tr-TR" sz="1600" b="0" i="0" u="none" strike="noStrike" kern="0" cap="none" spc="0" normalizeH="0" baseline="0" noProof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anrope" panose="020B0604020202020204" charset="0"/>
                <a:cs typeface="Arial"/>
                <a:sym typeface="Arial"/>
              </a:rPr>
              <a:t>Ahşap duvarların sıcak etkisi</a:t>
            </a:r>
            <a:endParaRPr lang="tr-TR" sz="1600" noProof="1">
              <a:latin typeface="Manrope" panose="020B060402020202020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5A28BF4-42D6-D2D4-8D43-19B2E8A99AA3}"/>
              </a:ext>
            </a:extLst>
          </p:cNvPr>
          <p:cNvSpPr txBox="1"/>
          <p:nvPr/>
        </p:nvSpPr>
        <p:spPr>
          <a:xfrm>
            <a:off x="1010856" y="69882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ABD, Michael Reynolds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29EC224-DDF0-BA45-77DC-C5EEB2C847B9}"/>
              </a:ext>
            </a:extLst>
          </p:cNvPr>
          <p:cNvSpPr txBox="1"/>
          <p:nvPr/>
        </p:nvSpPr>
        <p:spPr>
          <a:xfrm>
            <a:off x="5665867" y="62900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4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Londra, Thomas Heatherwick</a:t>
            </a:r>
            <a:endParaRPr lang="tr-TR" noProof="1"/>
          </a:p>
        </p:txBody>
      </p:sp>
      <p:pic>
        <p:nvPicPr>
          <p:cNvPr id="8" name="Resim 7" descr="bina, dış mekan, bitki, gökyüz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D46423E-7424-91E6-2050-D998F166DD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50" y="1418632"/>
            <a:ext cx="2812144" cy="1496225"/>
          </a:xfrm>
          <a:prstGeom prst="rect">
            <a:avLst/>
          </a:prstGeom>
        </p:spPr>
      </p:pic>
      <p:pic>
        <p:nvPicPr>
          <p:cNvPr id="10" name="Resim 9" descr="bina, sanat, tavan, cam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9E4F7E1-3A0C-6A95-1686-9C4A883BB5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09" y="1047531"/>
            <a:ext cx="2961550" cy="2221163"/>
          </a:xfrm>
          <a:prstGeom prst="rect">
            <a:avLst/>
          </a:prstGeom>
        </p:spPr>
      </p:pic>
      <p:pic>
        <p:nvPicPr>
          <p:cNvPr id="12" name="Resim 11" descr="dış mekan, gökyüzü, pencere, ön ceph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DB313DC-AD7B-FB17-308E-0CA70F9E66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24" y="1076425"/>
            <a:ext cx="3209093" cy="2138861"/>
          </a:xfrm>
          <a:prstGeom prst="rect">
            <a:avLst/>
          </a:prstGeom>
        </p:spPr>
      </p:pic>
      <p:pic>
        <p:nvPicPr>
          <p:cNvPr id="14" name="Resim 13" descr="iç mekan, duvar, iç mekan tasarımı, tav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152945C-37BC-B601-93C6-E95BAA630A5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570" y="1017943"/>
            <a:ext cx="3947564" cy="222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9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3E4C91F4-A838-F5A4-863A-6E3E0232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>
            <a:extLst>
              <a:ext uri="{FF2B5EF4-FFF2-40B4-BE49-F238E27FC236}">
                <a16:creationId xmlns:a16="http://schemas.microsoft.com/office/drawing/2014/main" id="{5397F3B1-56DE-D78C-1659-9ED3B96643CF}"/>
              </a:ext>
            </a:extLst>
          </p:cNvPr>
          <p:cNvSpPr/>
          <p:nvPr/>
        </p:nvSpPr>
        <p:spPr>
          <a:xfrm>
            <a:off x="428700" y="358000"/>
            <a:ext cx="1341900" cy="134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1" name="Google Shape;381;p36">
            <a:extLst>
              <a:ext uri="{FF2B5EF4-FFF2-40B4-BE49-F238E27FC236}">
                <a16:creationId xmlns:a16="http://schemas.microsoft.com/office/drawing/2014/main" id="{BBC1229A-0EAA-FE97-1D47-2B196CA35D77}"/>
              </a:ext>
            </a:extLst>
          </p:cNvPr>
          <p:cNvSpPr/>
          <p:nvPr/>
        </p:nvSpPr>
        <p:spPr>
          <a:xfrm>
            <a:off x="1127350" y="2842475"/>
            <a:ext cx="1500300" cy="112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7" name="Google Shape;387;p36">
            <a:extLst>
              <a:ext uri="{FF2B5EF4-FFF2-40B4-BE49-F238E27FC236}">
                <a16:creationId xmlns:a16="http://schemas.microsoft.com/office/drawing/2014/main" id="{D2444C9E-634F-20A4-F466-32EC3BF7054B}"/>
              </a:ext>
            </a:extLst>
          </p:cNvPr>
          <p:cNvSpPr/>
          <p:nvPr/>
        </p:nvSpPr>
        <p:spPr>
          <a:xfrm>
            <a:off x="5825500" y="4081250"/>
            <a:ext cx="3318600" cy="106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8" name="Google Shape;388;p36">
            <a:extLst>
              <a:ext uri="{FF2B5EF4-FFF2-40B4-BE49-F238E27FC236}">
                <a16:creationId xmlns:a16="http://schemas.microsoft.com/office/drawing/2014/main" id="{00237BAF-282E-41FD-941F-E2087C711937}"/>
              </a:ext>
            </a:extLst>
          </p:cNvPr>
          <p:cNvSpPr/>
          <p:nvPr/>
        </p:nvSpPr>
        <p:spPr>
          <a:xfrm>
            <a:off x="6196425" y="4304875"/>
            <a:ext cx="2947800" cy="83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3" name="Google Shape;383;p36">
            <a:extLst>
              <a:ext uri="{FF2B5EF4-FFF2-40B4-BE49-F238E27FC236}">
                <a16:creationId xmlns:a16="http://schemas.microsoft.com/office/drawing/2014/main" id="{00F271E8-BFAD-9D8F-6168-F243EB1A1503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576538" y="556257"/>
            <a:ext cx="7404659" cy="21721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noProof="1"/>
              <a:t>Postmodern </a:t>
            </a:r>
            <a:br>
              <a:rPr lang="tr-TR" sz="5400" noProof="1"/>
            </a:br>
            <a:r>
              <a:rPr lang="tr-TR" sz="5400" noProof="1"/>
              <a:t>	</a:t>
            </a:r>
            <a:r>
              <a:rPr lang="tr-TR" sz="2800" noProof="1"/>
              <a:t>&amp;</a:t>
            </a:r>
            <a:r>
              <a:rPr lang="tr-TR" sz="5400" noProof="1"/>
              <a:t>  Dekonstrüktivist 		Mimari</a:t>
            </a:r>
          </a:p>
        </p:txBody>
      </p:sp>
      <p:sp>
        <p:nvSpPr>
          <p:cNvPr id="382" name="Google Shape;382;p36">
            <a:extLst>
              <a:ext uri="{FF2B5EF4-FFF2-40B4-BE49-F238E27FC236}">
                <a16:creationId xmlns:a16="http://schemas.microsoft.com/office/drawing/2014/main" id="{C5DE481C-69B7-7997-04E5-45A02613B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8868" y="2110089"/>
            <a:ext cx="4139452" cy="20829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>
                <a:solidFill>
                  <a:schemeClr val="lt1"/>
                </a:solidFill>
              </a:rPr>
              <a:t>Duvar Örnekleri</a:t>
            </a:r>
            <a:endParaRPr lang="tr-TR" noProof="1">
              <a:solidFill>
                <a:schemeClr val="accent1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4FCE37D-FF9B-ED78-2C55-69D073BAEE97}"/>
              </a:ext>
            </a:extLst>
          </p:cNvPr>
          <p:cNvSpPr txBox="1"/>
          <p:nvPr/>
        </p:nvSpPr>
        <p:spPr>
          <a:xfrm>
            <a:off x="312057" y="4586449"/>
            <a:ext cx="2627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>
                <a:solidFill>
                  <a:schemeClr val="bg2"/>
                </a:solidFill>
              </a:rPr>
              <a:t>https://www.dreamwallshop.com/dreamwall-renkli-tas-duvar-desenli-silinebilir-tekstil-duvar-kagidi-271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31FA416-F45F-43E1-29CA-76BC071A1B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00" y="2191211"/>
            <a:ext cx="2782145" cy="23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4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A8FAF270-E40D-9BA6-FF27-B0A6DE412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FBDF29E0-F0C0-2B8B-15FA-44394CE83A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6022" y="1046645"/>
            <a:ext cx="3667277" cy="2235214"/>
          </a:xfrm>
          <a:prstGeom prst="rect">
            <a:avLst/>
          </a:prstGeom>
        </p:spPr>
      </p:pic>
      <p:pic>
        <p:nvPicPr>
          <p:cNvPr id="7" name="Resim 6" descr="siyah beyaz, iç mekan, duvar, monokrom, tek renkl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91027E4-A75D-728F-C222-BE81A777B8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022" y="1040063"/>
            <a:ext cx="3667277" cy="2250737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3C83BA56-20A6-D4BD-681E-F039556AAA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812" y="1040064"/>
            <a:ext cx="3369374" cy="224624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F925E3B-6EBB-CA9D-E98F-31F0F998BC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12" y="1031488"/>
            <a:ext cx="3369373" cy="2259541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FB7D18C3-F433-3DF5-EA51-F9B6970B04E7}"/>
              </a:ext>
            </a:extLst>
          </p:cNvPr>
          <p:cNvSpPr txBox="1"/>
          <p:nvPr/>
        </p:nvSpPr>
        <p:spPr>
          <a:xfrm>
            <a:off x="1223388" y="72570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İspanya</a:t>
            </a:r>
          </a:p>
        </p:txBody>
      </p:sp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CE7B35E8-1BDB-EF19-B877-3F093C571E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967" y="537568"/>
            <a:ext cx="771900" cy="504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81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93EBC2C5-7729-CFA8-F16A-E216250DDF83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667020" y="467363"/>
            <a:ext cx="77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82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69867D2A-8B32-75EC-9AD2-DB1698FDE4D8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763881" y="-6260"/>
            <a:ext cx="7704000" cy="504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Postmodern &amp;  Dekonstrüktivist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5AC22944-0DFC-61F0-0255-67614FE99630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223388" y="504720"/>
            <a:ext cx="3625366" cy="406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Vitra Fire Station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9C54BA9D-F50F-1A3F-B293-4B3FB82EA24C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8580" y="3714501"/>
            <a:ext cx="4063420" cy="6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Eğik ve dinamik duvar formları.</a:t>
            </a: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8CDBE846-76E4-FD4E-9E4C-C9AB3FD673C5}"/>
              </a:ext>
            </a:extLst>
          </p:cNvPr>
          <p:cNvSpPr txBox="1">
            <a:spLocks/>
          </p:cNvSpPr>
          <p:nvPr/>
        </p:nvSpPr>
        <p:spPr>
          <a:xfrm>
            <a:off x="5282374" y="528932"/>
            <a:ext cx="3424579" cy="35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Jewish Museum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42C277AD-BA2B-B669-3B2E-EB7EC056A43A}"/>
              </a:ext>
            </a:extLst>
          </p:cNvPr>
          <p:cNvSpPr txBox="1"/>
          <p:nvPr/>
        </p:nvSpPr>
        <p:spPr>
          <a:xfrm>
            <a:off x="4572000" y="329238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https://www.nodestinations.com/blog/jewish-museum-in-berlin</a:t>
            </a:r>
          </a:p>
          <a:p>
            <a:endParaRPr lang="tr-TR" sz="700" noProof="1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F44A3DF9-0788-62D4-5993-C1CC902D3E88}"/>
              </a:ext>
            </a:extLst>
          </p:cNvPr>
          <p:cNvSpPr txBox="1"/>
          <p:nvPr/>
        </p:nvSpPr>
        <p:spPr>
          <a:xfrm>
            <a:off x="508580" y="3294888"/>
            <a:ext cx="41073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https://medium.com/@shawnvictor/vitra-fire-station-the-phoenix-of-architecture-11aead623fa3</a:t>
            </a:r>
          </a:p>
          <a:p>
            <a:endParaRPr lang="tr-TR" sz="700" noProof="1"/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6F559929-903D-46AE-88E1-F0B108343E9E}"/>
              </a:ext>
            </a:extLst>
          </p:cNvPr>
          <p:cNvSpPr txBox="1">
            <a:spLocks/>
          </p:cNvSpPr>
          <p:nvPr/>
        </p:nvSpPr>
        <p:spPr>
          <a:xfrm>
            <a:off x="4572000" y="3714500"/>
            <a:ext cx="3957218" cy="7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Keskin açılı duvar tasarımı.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4D69E3A-3B64-CD86-F912-BA7E690620D7}"/>
              </a:ext>
            </a:extLst>
          </p:cNvPr>
          <p:cNvSpPr txBox="1"/>
          <p:nvPr/>
        </p:nvSpPr>
        <p:spPr>
          <a:xfrm>
            <a:off x="5282374" y="70018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>
                <a:solidFill>
                  <a:schemeClr val="tx1"/>
                </a:solidFill>
                <a:latin typeface="Arial" panose="020B0604020202020204" pitchFamily="34" charset="0"/>
              </a:rPr>
              <a:t>Almanya</a:t>
            </a:r>
            <a:endParaRPr lang="tr-TR" noProof="1"/>
          </a:p>
        </p:txBody>
      </p:sp>
    </p:spTree>
    <p:extLst>
      <p:ext uri="{BB962C8B-B14F-4D97-AF65-F5344CB8AC3E}">
        <p14:creationId xmlns:p14="http://schemas.microsoft.com/office/powerpoint/2010/main" val="152980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6EEED8C1-8CE2-10D2-E813-199C4ADA0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E61E25C0-4780-E54F-BA2D-0930D0A291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979" y="1047888"/>
            <a:ext cx="3369373" cy="224624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E28FB9B-28AA-3674-B094-BB8D950155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979" y="1047888"/>
            <a:ext cx="3369373" cy="2246249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FA5827DE-416E-F255-34AE-EFABB850B388}"/>
              </a:ext>
            </a:extLst>
          </p:cNvPr>
          <p:cNvSpPr txBox="1"/>
          <p:nvPr/>
        </p:nvSpPr>
        <p:spPr>
          <a:xfrm>
            <a:off x="1223388" y="72570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Almanya</a:t>
            </a:r>
          </a:p>
        </p:txBody>
      </p:sp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14EE45AE-61F8-6839-23FA-DCC2EAC5EC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967" y="537568"/>
            <a:ext cx="771900" cy="504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83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A5487795-10AA-6AC5-066A-EB6D1411F82F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667020" y="467363"/>
            <a:ext cx="77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84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874F9B8C-45C4-57C1-D5A9-3C2A98E99A91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763881" y="-6260"/>
            <a:ext cx="7704000" cy="504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Postmodern &amp;  Dekonstrüktivist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D0DD34A3-F029-6A7C-3867-AEE1864B757B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223388" y="504720"/>
            <a:ext cx="3625366" cy="406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The UFA Cinema Center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68CDD41A-D8C2-352F-068B-FF45BC47CC1A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8580" y="3714501"/>
            <a:ext cx="4063420" cy="6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Parçalanmış iç duvar düzeni.</a:t>
            </a:r>
          </a:p>
        </p:txBody>
      </p:sp>
      <p:pic>
        <p:nvPicPr>
          <p:cNvPr id="373" name="Google Shape;373;p35" descr="Tuğla Duvarlı Bina ana hat">
            <a:extLst>
              <a:ext uri="{FF2B5EF4-FFF2-40B4-BE49-F238E27FC236}">
                <a16:creationId xmlns:a16="http://schemas.microsoft.com/office/drawing/2014/main" id="{C765001A-E4B7-CF07-3D54-6C1C9D830155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64192" y="862936"/>
            <a:ext cx="3436335" cy="2469036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A0E16040-54D8-905F-D86A-9976FE85269C}"/>
              </a:ext>
            </a:extLst>
          </p:cNvPr>
          <p:cNvSpPr txBox="1">
            <a:spLocks/>
          </p:cNvSpPr>
          <p:nvPr/>
        </p:nvSpPr>
        <p:spPr>
          <a:xfrm>
            <a:off x="5282374" y="528932"/>
            <a:ext cx="3424579" cy="35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Kunsthaus Graz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3FF78F58-F596-0553-798B-823040CCCF49}"/>
              </a:ext>
            </a:extLst>
          </p:cNvPr>
          <p:cNvSpPr txBox="1"/>
          <p:nvPr/>
        </p:nvSpPr>
        <p:spPr>
          <a:xfrm>
            <a:off x="4572000" y="3292389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https://www.archdaily.com/1024004/kunsthaus-graz-a-friendly-alien-among-historic-landmarks/6744f510905e7e753d7115eb-kunsthaus-graz-a-friendly-alien-among-historic-landmarks-photo?next_project=no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A8DED877-C1A7-EAFB-9BF0-AC540C9B38DB}"/>
              </a:ext>
            </a:extLst>
          </p:cNvPr>
          <p:cNvSpPr txBox="1"/>
          <p:nvPr/>
        </p:nvSpPr>
        <p:spPr>
          <a:xfrm>
            <a:off x="508580" y="3294888"/>
            <a:ext cx="410730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https://www.bollinger-grohmann.com/en.projects.ufa-palace.html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2DB64655-8B2E-B280-DDF9-2AB01B4251E1}"/>
              </a:ext>
            </a:extLst>
          </p:cNvPr>
          <p:cNvSpPr txBox="1">
            <a:spLocks/>
          </p:cNvSpPr>
          <p:nvPr/>
        </p:nvSpPr>
        <p:spPr>
          <a:xfrm>
            <a:off x="4572000" y="3714500"/>
            <a:ext cx="3957218" cy="7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Organik formlu şişkin duvarlar.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452A1CE-108C-2E53-7BB4-C20E7FD6E1DA}"/>
              </a:ext>
            </a:extLst>
          </p:cNvPr>
          <p:cNvSpPr txBox="1"/>
          <p:nvPr/>
        </p:nvSpPr>
        <p:spPr>
          <a:xfrm>
            <a:off x="5282374" y="70018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>
                <a:solidFill>
                  <a:schemeClr val="tx1"/>
                </a:solidFill>
                <a:latin typeface="Arial" panose="020B0604020202020204" pitchFamily="34" charset="0"/>
              </a:rPr>
              <a:t>Avusturya</a:t>
            </a:r>
            <a:endParaRPr lang="tr-TR" noProof="1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C0906973-89A8-E41A-5874-333B5208FE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73" y="1047107"/>
            <a:ext cx="3374866" cy="2251036"/>
          </a:xfrm>
          <a:prstGeom prst="rect">
            <a:avLst/>
          </a:prstGeom>
        </p:spPr>
      </p:pic>
      <p:pic>
        <p:nvPicPr>
          <p:cNvPr id="7" name="Resim 6" descr="çelik, merdivenler, kompozit malzeme, doğal aydınlatm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4B90788-29E0-2832-E1E1-7C83A22BF0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55" y="1047107"/>
            <a:ext cx="3375302" cy="22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951FE3DC-D2EB-761B-4E37-C2D4FA6F5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8A21726E-AA98-9F7C-5A61-F776E09001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07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FE3AE3D7-91ED-E459-EDAC-BE324AC1E351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835687" y="439795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08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5C917E12-F0BA-1931-EA85-7DDADB74E42B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86319" y="328217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Versailles Sarayı </a:t>
            </a:r>
            <a:endParaRPr lang="tr-TR" sz="18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8EA504B7-2D7D-3434-7D3B-208BDF4E4F4A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0959" y="3614799"/>
            <a:ext cx="4334727" cy="676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Ayna Galerisi ve freskli tavanlarıyla görkemli duvar tasarımı.</a:t>
            </a:r>
            <a:endParaRPr lang="tr-TR" sz="1050" noProof="1"/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9BE52FA5-86CD-E050-A534-A4BEB8398C9D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92" y="930597"/>
            <a:ext cx="3996424" cy="2423480"/>
          </a:xfrm>
          <a:prstGeom prst="rect">
            <a:avLst/>
          </a:prstGeom>
        </p:spPr>
      </p:pic>
      <p:sp>
        <p:nvSpPr>
          <p:cNvPr id="374" name="Google Shape;374;p35">
            <a:extLst>
              <a:ext uri="{FF2B5EF4-FFF2-40B4-BE49-F238E27FC236}">
                <a16:creationId xmlns:a16="http://schemas.microsoft.com/office/drawing/2014/main" id="{158C0AE4-D481-E36A-7462-9D2DC0C1CE1E}"/>
              </a:ext>
            </a:extLst>
          </p:cNvPr>
          <p:cNvSpPr/>
          <p:nvPr/>
        </p:nvSpPr>
        <p:spPr>
          <a:xfrm>
            <a:off x="98518" y="4382734"/>
            <a:ext cx="7359901" cy="71924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D57E63F7-C079-AB06-A049-EB23846002AC}"/>
              </a:ext>
            </a:extLst>
          </p:cNvPr>
          <p:cNvSpPr txBox="1">
            <a:spLocks/>
          </p:cNvSpPr>
          <p:nvPr/>
        </p:nvSpPr>
        <p:spPr>
          <a:xfrm>
            <a:off x="5164534" y="569899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r"/>
            <a:r>
              <a:rPr lang="tr-TR" sz="1600" noProof="1"/>
              <a:t>Mısır Piramitleri – Krallar Vadisi Mezarları</a:t>
            </a:r>
          </a:p>
        </p:txBody>
      </p:sp>
      <p:pic>
        <p:nvPicPr>
          <p:cNvPr id="21" name="Google Shape;373;p35">
            <a:extLst>
              <a:ext uri="{FF2B5EF4-FFF2-40B4-BE49-F238E27FC236}">
                <a16:creationId xmlns:a16="http://schemas.microsoft.com/office/drawing/2014/main" id="{099B18DC-05AB-E4F0-8D7B-364675EB50E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630" y="930597"/>
            <a:ext cx="3721967" cy="2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406336DB-8B7A-32CF-5FAD-CF263EE33216}"/>
              </a:ext>
            </a:extLst>
          </p:cNvPr>
          <p:cNvSpPr txBox="1"/>
          <p:nvPr/>
        </p:nvSpPr>
        <p:spPr>
          <a:xfrm>
            <a:off x="4887383" y="3325674"/>
            <a:ext cx="3592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https://depositphotos.com/tr/editorial/tomb-pharaoh-merneptah-merenptah-valley-kings-luxor-egypt-612114744.html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8CED732-BC51-1C5D-31BA-5760AC47B0E7}"/>
              </a:ext>
            </a:extLst>
          </p:cNvPr>
          <p:cNvSpPr txBox="1"/>
          <p:nvPr/>
        </p:nvSpPr>
        <p:spPr>
          <a:xfrm>
            <a:off x="500960" y="3332069"/>
            <a:ext cx="43347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https://www.lookphotos.com/en/images/10250364-Hall-of-Versailles-Palace-with-mirrors-frescoes-and-chandelier-in-France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FD16FC90-C9A0-2493-1F63-8EC288EF613E}"/>
              </a:ext>
            </a:extLst>
          </p:cNvPr>
          <p:cNvSpPr txBox="1">
            <a:spLocks/>
          </p:cNvSpPr>
          <p:nvPr/>
        </p:nvSpPr>
        <p:spPr>
          <a:xfrm>
            <a:off x="4887383" y="361479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Hiyerogliflerle süslenmiş duvar resimleri.</a:t>
            </a:r>
            <a:endParaRPr lang="tr-TR" sz="9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5E3A50C-502D-2B61-6082-2E61184FB8F4}"/>
              </a:ext>
            </a:extLst>
          </p:cNvPr>
          <p:cNvSpPr txBox="1"/>
          <p:nvPr/>
        </p:nvSpPr>
        <p:spPr>
          <a:xfrm>
            <a:off x="98518" y="4382734"/>
            <a:ext cx="73599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i="0" noProof="1">
                <a:solidFill>
                  <a:srgbClr val="3A3A3A"/>
                </a:solidFill>
                <a:effectLst/>
                <a:latin typeface="Work Sans" panose="020F0502020204030204" pitchFamily="2" charset="-94"/>
              </a:rPr>
              <a:t>Fresk</a:t>
            </a:r>
            <a:r>
              <a:rPr lang="tr-TR" sz="1200" b="0" i="0" noProof="1">
                <a:solidFill>
                  <a:srgbClr val="3A3A3A"/>
                </a:solidFill>
                <a:effectLst/>
                <a:latin typeface="Work Sans" panose="020F0502020204030204" pitchFamily="2" charset="-94"/>
              </a:rPr>
              <a:t> İtalyanca’da taze alçı anlamına gelir. Duvar sıvası veya ıslak alçı üzerine suyla karıştırılmış toprak boya ya da değerli metaller ile uygulanan oldukça dayanıklı ve zorlu bir duvar resmi yapma yöntemidir.</a:t>
            </a:r>
            <a:endParaRPr lang="tr-TR" sz="1200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2087FC5-B7F5-5ED8-86AF-20F7846C2E05}"/>
              </a:ext>
            </a:extLst>
          </p:cNvPr>
          <p:cNvSpPr txBox="1"/>
          <p:nvPr/>
        </p:nvSpPr>
        <p:spPr>
          <a:xfrm>
            <a:off x="986319" y="604733"/>
            <a:ext cx="483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Fransa</a:t>
            </a:r>
            <a:endParaRPr lang="tr-TR" noProof="1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A349AAE-2153-5861-3C34-3D9A17D0C5CE}"/>
              </a:ext>
            </a:extLst>
          </p:cNvPr>
          <p:cNvSpPr txBox="1"/>
          <p:nvPr/>
        </p:nvSpPr>
        <p:spPr>
          <a:xfrm>
            <a:off x="5409397" y="631989"/>
            <a:ext cx="483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Mısır</a:t>
            </a:r>
            <a:endParaRPr lang="tr-TR" noProof="1"/>
          </a:p>
        </p:txBody>
      </p:sp>
      <p:sp>
        <p:nvSpPr>
          <p:cNvPr id="8" name="Google Shape;364;p35">
            <a:extLst>
              <a:ext uri="{FF2B5EF4-FFF2-40B4-BE49-F238E27FC236}">
                <a16:creationId xmlns:a16="http://schemas.microsoft.com/office/drawing/2014/main" id="{4CC38D8D-1BB2-EA2F-5627-E42B12CC61AC}"/>
              </a:ext>
            </a:extLst>
          </p:cNvPr>
          <p:cNvSpPr txBox="1">
            <a:spLocks/>
          </p:cNvSpPr>
          <p:nvPr/>
        </p:nvSpPr>
        <p:spPr>
          <a:xfrm>
            <a:off x="643568" y="-76464"/>
            <a:ext cx="7704000" cy="38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Tarihi ve Geleneksel Yapılar</a:t>
            </a:r>
          </a:p>
        </p:txBody>
      </p:sp>
      <p:pic>
        <p:nvPicPr>
          <p:cNvPr id="2" name="Google Shape;373;p35">
            <a:extLst>
              <a:ext uri="{FF2B5EF4-FFF2-40B4-BE49-F238E27FC236}">
                <a16:creationId xmlns:a16="http://schemas.microsoft.com/office/drawing/2014/main" id="{370169E1-FF89-1073-061D-EAB70F21888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93" y="917061"/>
            <a:ext cx="3996424" cy="242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73;p35">
            <a:extLst>
              <a:ext uri="{FF2B5EF4-FFF2-40B4-BE49-F238E27FC236}">
                <a16:creationId xmlns:a16="http://schemas.microsoft.com/office/drawing/2014/main" id="{F9332968-A3F5-9C37-AF24-FAAB4005CA7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0125" y="924595"/>
            <a:ext cx="3721967" cy="242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63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9834BF8A-D2D7-E8D0-393A-533777D10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esim 19" descr="dış mekan, ağaç, bina, gökyüz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54B4905-F4A9-3A91-F51F-64684171B4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8393" y="1039862"/>
            <a:ext cx="4037072" cy="2261739"/>
          </a:xfrm>
          <a:prstGeom prst="rect">
            <a:avLst/>
          </a:prstGeom>
        </p:spPr>
      </p:pic>
      <p:pic>
        <p:nvPicPr>
          <p:cNvPr id="7" name="Resim 6" descr="ağaç, dış mekan, bitk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EB236D0-DE43-CD66-0B5A-48978CCA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185" y="1048536"/>
            <a:ext cx="3089625" cy="2255789"/>
          </a:xfrm>
          <a:prstGeom prst="rect">
            <a:avLst/>
          </a:prstGeom>
        </p:spPr>
      </p:pic>
      <p:pic>
        <p:nvPicPr>
          <p:cNvPr id="5" name="Resim 4" descr="motorlu bisikle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F761443-9537-F551-91C7-FB5C61AC46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85" y="1030649"/>
            <a:ext cx="3089625" cy="227268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94BC543-ED1A-00D2-E3DB-554CC5A0AB6B}"/>
              </a:ext>
            </a:extLst>
          </p:cNvPr>
          <p:cNvSpPr txBox="1"/>
          <p:nvPr/>
        </p:nvSpPr>
        <p:spPr>
          <a:xfrm>
            <a:off x="1223388" y="72570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ABD</a:t>
            </a:r>
          </a:p>
        </p:txBody>
      </p:sp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0BC213B3-B17B-4B5D-C9D9-62298B4503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967" y="537568"/>
            <a:ext cx="771900" cy="504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85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DE5988A7-9D9E-96FD-A1E4-F56545109E44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667020" y="467363"/>
            <a:ext cx="77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86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335D012F-D3E2-BD94-1E05-01771DC4AAF3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763881" y="-6260"/>
            <a:ext cx="7704000" cy="504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Postmodern &amp;  Dekonstrüktivist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9626A299-FA1C-D11D-6482-C84880C500FC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223388" y="504720"/>
            <a:ext cx="3625366" cy="406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EMP Museum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A55F98CC-F3C6-599F-1E81-0B9748C9C434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8580" y="3714501"/>
            <a:ext cx="4063420" cy="6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Kıvrımlı metal duvarlar.</a:t>
            </a: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6AEA866A-47CF-9F63-3741-21E83DEEB5D4}"/>
              </a:ext>
            </a:extLst>
          </p:cNvPr>
          <p:cNvSpPr txBox="1">
            <a:spLocks/>
          </p:cNvSpPr>
          <p:nvPr/>
        </p:nvSpPr>
        <p:spPr>
          <a:xfrm>
            <a:off x="5282374" y="528932"/>
            <a:ext cx="3424579" cy="35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Serpentine Pavilion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E3C8A096-9153-A084-C64D-A5844248CFD5}"/>
              </a:ext>
            </a:extLst>
          </p:cNvPr>
          <p:cNvSpPr txBox="1"/>
          <p:nvPr/>
        </p:nvSpPr>
        <p:spPr>
          <a:xfrm>
            <a:off x="4572000" y="3292389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https://www.archdaily.com/790106/round-up-the-serpentine-pavilion-through-the-years/5772894de58ece7672000001-round-up-the-serpentine-pavilion-through-the-years-image?next_project=no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FCD3296-36D2-D84A-BE63-D680F0CEF532}"/>
              </a:ext>
            </a:extLst>
          </p:cNvPr>
          <p:cNvSpPr txBox="1"/>
          <p:nvPr/>
        </p:nvSpPr>
        <p:spPr>
          <a:xfrm>
            <a:off x="508580" y="3294888"/>
            <a:ext cx="410730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https://performativearc.wordpress.com/emp-museum/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EBAB344B-5ADD-09F0-B3E7-B949E34C93BB}"/>
              </a:ext>
            </a:extLst>
          </p:cNvPr>
          <p:cNvSpPr txBox="1">
            <a:spLocks/>
          </p:cNvSpPr>
          <p:nvPr/>
        </p:nvSpPr>
        <p:spPr>
          <a:xfrm>
            <a:off x="4572000" y="3714500"/>
            <a:ext cx="3957218" cy="7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Her yıl değişen duvar formu deneyleri.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B84C413-2EF0-8C72-D4B6-D8440E84D88C}"/>
              </a:ext>
            </a:extLst>
          </p:cNvPr>
          <p:cNvSpPr txBox="1"/>
          <p:nvPr/>
        </p:nvSpPr>
        <p:spPr>
          <a:xfrm>
            <a:off x="5282374" y="70018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>
                <a:solidFill>
                  <a:schemeClr val="tx1"/>
                </a:solidFill>
                <a:latin typeface="Arial" panose="020B0604020202020204" pitchFamily="34" charset="0"/>
              </a:rPr>
              <a:t>İngilitere</a:t>
            </a:r>
            <a:endParaRPr lang="tr-TR" noProof="1"/>
          </a:p>
        </p:txBody>
      </p:sp>
      <p:pic>
        <p:nvPicPr>
          <p:cNvPr id="12" name="Resim 11" descr="gökyüzü, ağaç, gece, dış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91BFF88-18F3-F6D1-56A6-270C4B9B0A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8393" y="1038588"/>
            <a:ext cx="4035733" cy="2262882"/>
          </a:xfrm>
          <a:prstGeom prst="rect">
            <a:avLst/>
          </a:prstGeom>
        </p:spPr>
      </p:pic>
      <p:pic>
        <p:nvPicPr>
          <p:cNvPr id="14" name="Resim 13" descr="resim, boya, çizim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6849F9B-FC25-B245-B43E-EF2F236AAE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337" y="1037183"/>
            <a:ext cx="4029789" cy="2262883"/>
          </a:xfrm>
          <a:prstGeom prst="rect">
            <a:avLst/>
          </a:prstGeom>
        </p:spPr>
      </p:pic>
      <p:pic>
        <p:nvPicPr>
          <p:cNvPr id="16" name="Resim 15" descr="bina, Işın, mülk, gökyüz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2B44889-4D43-C667-691D-2C2ABB9A4F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054" y="1030601"/>
            <a:ext cx="4037072" cy="2262883"/>
          </a:xfrm>
          <a:prstGeom prst="rect">
            <a:avLst/>
          </a:prstGeom>
        </p:spPr>
      </p:pic>
      <p:pic>
        <p:nvPicPr>
          <p:cNvPr id="18" name="Resim 17" descr="bina, tavan, iç mekan, insanl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00EBA85-CF80-231B-6B43-B785E71B83E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054" y="1034055"/>
            <a:ext cx="4044355" cy="2266011"/>
          </a:xfrm>
          <a:prstGeom prst="rect">
            <a:avLst/>
          </a:prstGeom>
        </p:spPr>
      </p:pic>
      <p:pic>
        <p:nvPicPr>
          <p:cNvPr id="24" name="Resim 23" descr="ağaç, mimari, simetri, bakışım, bitk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FCB406B-E3FD-8408-822F-60D0499B393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2448" y="1030600"/>
            <a:ext cx="4041677" cy="22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6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6788E2B0-D000-F7B3-4841-5351150D3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gökyüzü, dış mekan, bina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20EA0B1-D70B-5D56-0A8C-6AD700983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54" y="1048414"/>
            <a:ext cx="3594251" cy="2232848"/>
          </a:xfrm>
          <a:prstGeom prst="rect">
            <a:avLst/>
          </a:prstGeom>
        </p:spPr>
      </p:pic>
      <p:pic>
        <p:nvPicPr>
          <p:cNvPr id="10" name="Resim 9" descr="dış mekan, ticari bina, gökyüzü, Metropolitan bölges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6FE9C95-D55F-DE2A-379B-975A1111F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143" y="1056307"/>
            <a:ext cx="3038673" cy="222642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48AF283-0B9E-9223-4589-11C63E7923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043" y="1056438"/>
            <a:ext cx="3034773" cy="222351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17ED2D0-735A-EB2E-01D7-837536AD90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54" y="1047107"/>
            <a:ext cx="3594251" cy="2232848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D6CA09C1-6CE5-4173-81B8-BC1755B73D7B}"/>
              </a:ext>
            </a:extLst>
          </p:cNvPr>
          <p:cNvSpPr txBox="1"/>
          <p:nvPr/>
        </p:nvSpPr>
        <p:spPr>
          <a:xfrm>
            <a:off x="1223388" y="72570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Polonya</a:t>
            </a:r>
          </a:p>
        </p:txBody>
      </p:sp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9806857B-9DD1-DF52-3FB9-E3C2530FF7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967" y="537568"/>
            <a:ext cx="771900" cy="504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87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9649392F-C5ED-4BDB-E9A7-66C9F5098528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667020" y="467363"/>
            <a:ext cx="77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88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487D62B3-AD02-2F95-A177-35BAEBC42AC6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763881" y="-6260"/>
            <a:ext cx="7704000" cy="504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Postmodern &amp;  Dekonstrüktivist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1B182720-5449-E307-D77A-78E1252FF57F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223388" y="504720"/>
            <a:ext cx="3625366" cy="406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The Crooked House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86E74357-242C-7B34-8665-9D662B3E458C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8580" y="3714501"/>
            <a:ext cx="4063420" cy="6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Dalgalı duvar cepheleri.</a:t>
            </a: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CC9FF00C-D087-02CF-F008-0ED8D21DF7FD}"/>
              </a:ext>
            </a:extLst>
          </p:cNvPr>
          <p:cNvSpPr txBox="1">
            <a:spLocks/>
          </p:cNvSpPr>
          <p:nvPr/>
        </p:nvSpPr>
        <p:spPr>
          <a:xfrm>
            <a:off x="5282374" y="528932"/>
            <a:ext cx="3424579" cy="35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OMA Seattle Central Library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50C1C7-4E5D-8DBB-F6B2-DB70C5D61434}"/>
              </a:ext>
            </a:extLst>
          </p:cNvPr>
          <p:cNvSpPr txBox="1"/>
          <p:nvPr/>
        </p:nvSpPr>
        <p:spPr>
          <a:xfrm>
            <a:off x="4572000" y="3292389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https://www.mka.com/projects/seattle-central-library/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07F5F02F-AF5C-4A0F-77DA-ED12127C3226}"/>
              </a:ext>
            </a:extLst>
          </p:cNvPr>
          <p:cNvSpPr txBox="1"/>
          <p:nvPr/>
        </p:nvSpPr>
        <p:spPr>
          <a:xfrm>
            <a:off x="508580" y="3294888"/>
            <a:ext cx="410730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https://mymodernmet.com/szotynscy-zaleski-krzywy-domek-crooked-house/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2BBE4075-0CC8-A4D1-3E3E-9844A99ECD66}"/>
              </a:ext>
            </a:extLst>
          </p:cNvPr>
          <p:cNvSpPr txBox="1">
            <a:spLocks/>
          </p:cNvSpPr>
          <p:nvPr/>
        </p:nvSpPr>
        <p:spPr>
          <a:xfrm>
            <a:off x="4572000" y="3714500"/>
            <a:ext cx="3957218" cy="7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Şeffaf ve yarı geçirgen duvar sistemleri.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2518513-363A-0A6A-B898-B119D6F214B6}"/>
              </a:ext>
            </a:extLst>
          </p:cNvPr>
          <p:cNvSpPr txBox="1"/>
          <p:nvPr/>
        </p:nvSpPr>
        <p:spPr>
          <a:xfrm>
            <a:off x="5282374" y="70018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>
                <a:solidFill>
                  <a:schemeClr val="tx1"/>
                </a:solidFill>
                <a:latin typeface="Arial" panose="020B0604020202020204" pitchFamily="34" charset="0"/>
              </a:rPr>
              <a:t>ABD</a:t>
            </a:r>
            <a:endParaRPr lang="tr-TR" noProof="1"/>
          </a:p>
        </p:txBody>
      </p:sp>
    </p:spTree>
    <p:extLst>
      <p:ext uri="{BB962C8B-B14F-4D97-AF65-F5344CB8AC3E}">
        <p14:creationId xmlns:p14="http://schemas.microsoft.com/office/powerpoint/2010/main" val="112320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FD492984-3CFD-B92B-F125-5FA536354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gökyüzü, bina, kilometre taşı, dış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829E5CF-8468-3E33-1D88-D975258DB0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857" y="1027260"/>
            <a:ext cx="3175058" cy="2250692"/>
          </a:xfrm>
          <a:prstGeom prst="rect">
            <a:avLst/>
          </a:prstGeom>
        </p:spPr>
      </p:pic>
      <p:pic>
        <p:nvPicPr>
          <p:cNvPr id="7" name="Resim 6" descr="bina, sanat, tavan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18AA8B8-41FF-9B6E-B823-DC4F525D0C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282" y="1027260"/>
            <a:ext cx="3175058" cy="2257807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9FE20B64-766F-E7CD-8F30-7AE639631027}"/>
              </a:ext>
            </a:extLst>
          </p:cNvPr>
          <p:cNvSpPr txBox="1"/>
          <p:nvPr/>
        </p:nvSpPr>
        <p:spPr>
          <a:xfrm>
            <a:off x="1223388" y="72570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ABD</a:t>
            </a:r>
          </a:p>
        </p:txBody>
      </p:sp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F8DDC721-0521-971C-1B8C-A0D64F3E26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967" y="537568"/>
            <a:ext cx="771900" cy="504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89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87E65BA6-73D0-6B08-B2E9-314CC63B6777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667020" y="467363"/>
            <a:ext cx="77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90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090D6775-49D7-86CD-88B6-0C3CDA26B1F3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763881" y="-6260"/>
            <a:ext cx="7704000" cy="504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Postmodern &amp;  Dekonstrüktivist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270C3E46-0EB3-C39C-5DB7-3D1B4E92EC0A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223388" y="504720"/>
            <a:ext cx="3625366" cy="406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The Shed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55017C66-1F0D-552F-4606-15D4194C45A7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8580" y="3714501"/>
            <a:ext cx="4063420" cy="6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Hareketli duvar konsepti.</a:t>
            </a:r>
          </a:p>
        </p:txBody>
      </p:sp>
      <p:pic>
        <p:nvPicPr>
          <p:cNvPr id="373" name="Google Shape;373;p35" descr="Tuğla Duvarlı Bina ana hat">
            <a:extLst>
              <a:ext uri="{FF2B5EF4-FFF2-40B4-BE49-F238E27FC236}">
                <a16:creationId xmlns:a16="http://schemas.microsoft.com/office/drawing/2014/main" id="{C0A7B90E-35E2-9ED5-7207-B8ED0097F097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64192" y="862936"/>
            <a:ext cx="3436335" cy="2469036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27FB3238-13AD-CFB9-566A-E2DC89043B60}"/>
              </a:ext>
            </a:extLst>
          </p:cNvPr>
          <p:cNvSpPr txBox="1">
            <a:spLocks/>
          </p:cNvSpPr>
          <p:nvPr/>
        </p:nvSpPr>
        <p:spPr>
          <a:xfrm>
            <a:off x="5282374" y="528932"/>
            <a:ext cx="3424579" cy="35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Louvre Pyramid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65919D2-BAA1-7B3E-73FE-71C4571FCBB2}"/>
              </a:ext>
            </a:extLst>
          </p:cNvPr>
          <p:cNvSpPr txBox="1"/>
          <p:nvPr/>
        </p:nvSpPr>
        <p:spPr>
          <a:xfrm>
            <a:off x="4572000" y="3292389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https://worldinparis.com/louvre-pyramid-in-paris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B32A651-E3C0-2471-032B-892D3549B3CB}"/>
              </a:ext>
            </a:extLst>
          </p:cNvPr>
          <p:cNvSpPr txBox="1"/>
          <p:nvPr/>
        </p:nvSpPr>
        <p:spPr>
          <a:xfrm>
            <a:off x="508580" y="3294888"/>
            <a:ext cx="410730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https://ny.curbed.com/2019/4/4/18295182/hudson-yards-new-york-the-shed-photos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B85E4165-92E4-6458-3046-5167D5B5A789}"/>
              </a:ext>
            </a:extLst>
          </p:cNvPr>
          <p:cNvSpPr txBox="1">
            <a:spLocks/>
          </p:cNvSpPr>
          <p:nvPr/>
        </p:nvSpPr>
        <p:spPr>
          <a:xfrm>
            <a:off x="4572000" y="3714500"/>
            <a:ext cx="3957218" cy="7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Cam ve çelikten oluşan şeffaf duvarlar.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04D5874-73B4-118A-EB8B-AC50068574DB}"/>
              </a:ext>
            </a:extLst>
          </p:cNvPr>
          <p:cNvSpPr txBox="1"/>
          <p:nvPr/>
        </p:nvSpPr>
        <p:spPr>
          <a:xfrm>
            <a:off x="5282374" y="70018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>
                <a:solidFill>
                  <a:schemeClr val="tx1"/>
                </a:solidFill>
                <a:latin typeface="Arial" panose="020B0604020202020204" pitchFamily="34" charset="0"/>
              </a:rPr>
              <a:t>Fransa</a:t>
            </a:r>
            <a:endParaRPr lang="tr-TR" noProof="1"/>
          </a:p>
        </p:txBody>
      </p:sp>
      <p:pic>
        <p:nvPicPr>
          <p:cNvPr id="10" name="Resim 9" descr="ticari bina, gökdelen, dış mekan, metrop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0A14FCB-F686-1832-CAB8-8C88EE6C2F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85" y="1030647"/>
            <a:ext cx="3382453" cy="2254418"/>
          </a:xfrm>
          <a:prstGeom prst="rect">
            <a:avLst/>
          </a:prstGeom>
        </p:spPr>
      </p:pic>
      <p:pic>
        <p:nvPicPr>
          <p:cNvPr id="5" name="Resim 4" descr="bina, kompozit malzeme, mimari, büyü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AD701E4-410B-8F9B-5C79-C62EC21346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09" y="1020823"/>
            <a:ext cx="3379604" cy="22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5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D969AAFF-2E18-0ACD-5DB4-2E84EF057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obilya, sedir, kanape, kahve sehpası, stüdyo kanepes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40F634E-1322-5F27-3399-BE032E049A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00" y="2186147"/>
            <a:ext cx="2802898" cy="2599353"/>
          </a:xfrm>
          <a:prstGeom prst="rect">
            <a:avLst/>
          </a:prstGeom>
        </p:spPr>
      </p:pic>
      <p:sp>
        <p:nvSpPr>
          <p:cNvPr id="380" name="Google Shape;380;p36">
            <a:extLst>
              <a:ext uri="{FF2B5EF4-FFF2-40B4-BE49-F238E27FC236}">
                <a16:creationId xmlns:a16="http://schemas.microsoft.com/office/drawing/2014/main" id="{7AE7FAF8-3E68-06C4-C1E0-6CA546DACC36}"/>
              </a:ext>
            </a:extLst>
          </p:cNvPr>
          <p:cNvSpPr/>
          <p:nvPr/>
        </p:nvSpPr>
        <p:spPr>
          <a:xfrm>
            <a:off x="428700" y="358000"/>
            <a:ext cx="1341900" cy="134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7" name="Google Shape;387;p36">
            <a:extLst>
              <a:ext uri="{FF2B5EF4-FFF2-40B4-BE49-F238E27FC236}">
                <a16:creationId xmlns:a16="http://schemas.microsoft.com/office/drawing/2014/main" id="{5E604435-FE54-DA19-CC8F-5F421C9BCEDB}"/>
              </a:ext>
            </a:extLst>
          </p:cNvPr>
          <p:cNvSpPr/>
          <p:nvPr/>
        </p:nvSpPr>
        <p:spPr>
          <a:xfrm>
            <a:off x="5825500" y="4081250"/>
            <a:ext cx="3318600" cy="106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8" name="Google Shape;388;p36">
            <a:extLst>
              <a:ext uri="{FF2B5EF4-FFF2-40B4-BE49-F238E27FC236}">
                <a16:creationId xmlns:a16="http://schemas.microsoft.com/office/drawing/2014/main" id="{9B0112B5-3F22-BAAC-550B-F705D85F959C}"/>
              </a:ext>
            </a:extLst>
          </p:cNvPr>
          <p:cNvSpPr/>
          <p:nvPr/>
        </p:nvSpPr>
        <p:spPr>
          <a:xfrm>
            <a:off x="6196425" y="4304875"/>
            <a:ext cx="2947800" cy="83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3" name="Google Shape;383;p36">
            <a:extLst>
              <a:ext uri="{FF2B5EF4-FFF2-40B4-BE49-F238E27FC236}">
                <a16:creationId xmlns:a16="http://schemas.microsoft.com/office/drawing/2014/main" id="{96A3D981-0F57-31C4-B084-75E6CB3E14C7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625882" y="530394"/>
            <a:ext cx="6782162" cy="21721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noProof="1"/>
              <a:t>Futuristik </a:t>
            </a:r>
            <a:br>
              <a:rPr lang="tr-TR" sz="5400" noProof="1"/>
            </a:br>
            <a:r>
              <a:rPr lang="tr-TR" sz="5400" noProof="1"/>
              <a:t>	</a:t>
            </a:r>
            <a:r>
              <a:rPr lang="tr-TR" sz="3200" noProof="1"/>
              <a:t>&amp;</a:t>
            </a:r>
            <a:r>
              <a:rPr lang="tr-TR" sz="5400" noProof="1"/>
              <a:t> 	Dijital </a:t>
            </a:r>
            <a:br>
              <a:rPr lang="tr-TR" sz="5400" noProof="1"/>
            </a:br>
            <a:r>
              <a:rPr lang="tr-TR" sz="5400" noProof="1"/>
              <a:t>		Mimari</a:t>
            </a:r>
          </a:p>
        </p:txBody>
      </p:sp>
      <p:sp>
        <p:nvSpPr>
          <p:cNvPr id="382" name="Google Shape;382;p36">
            <a:extLst>
              <a:ext uri="{FF2B5EF4-FFF2-40B4-BE49-F238E27FC236}">
                <a16:creationId xmlns:a16="http://schemas.microsoft.com/office/drawing/2014/main" id="{E2334B97-5BA1-6A1D-736C-0CF52C7B33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8868" y="2110089"/>
            <a:ext cx="4139452" cy="20829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>
                <a:solidFill>
                  <a:schemeClr val="lt1"/>
                </a:solidFill>
              </a:rPr>
              <a:t>Duvar Örnekleri</a:t>
            </a:r>
            <a:endParaRPr lang="tr-TR" noProof="1">
              <a:solidFill>
                <a:schemeClr val="accent1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B7C09B2-AF93-0820-F2E0-D0E720E52D45}"/>
              </a:ext>
            </a:extLst>
          </p:cNvPr>
          <p:cNvSpPr txBox="1"/>
          <p:nvPr/>
        </p:nvSpPr>
        <p:spPr>
          <a:xfrm>
            <a:off x="352375" y="4755082"/>
            <a:ext cx="2627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>
                <a:solidFill>
                  <a:schemeClr val="bg2"/>
                </a:solidFill>
              </a:rPr>
              <a:t>https://www.dreamwallshop.com/dreamwall-renkli-tas-duvar-desenli-silinebilir-tekstil-duvar-kagidi-271</a:t>
            </a:r>
          </a:p>
        </p:txBody>
      </p:sp>
    </p:spTree>
    <p:extLst>
      <p:ext uri="{BB962C8B-B14F-4D97-AF65-F5344CB8AC3E}">
        <p14:creationId xmlns:p14="http://schemas.microsoft.com/office/powerpoint/2010/main" val="11306117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3463EA5B-0B70-28A4-C29E-F341129D7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6171193A-428D-8608-9FEA-11AE9BDEF7AF}"/>
              </a:ext>
            </a:extLst>
          </p:cNvPr>
          <p:cNvSpPr txBox="1"/>
          <p:nvPr/>
        </p:nvSpPr>
        <p:spPr>
          <a:xfrm>
            <a:off x="1223388" y="72570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BAE</a:t>
            </a:r>
          </a:p>
        </p:txBody>
      </p:sp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4F526D3E-481A-6F5B-BCF2-607090C160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967" y="537568"/>
            <a:ext cx="771900" cy="504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91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E597D251-0C03-378D-6A8B-A15D931C8C91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667020" y="467363"/>
            <a:ext cx="77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92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311E3766-C182-0C10-34B7-1201C949E737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763881" y="-6260"/>
            <a:ext cx="7704000" cy="504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Fütüristik &amp; Dijital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D3FE6E98-3990-1796-BBF7-3995E1653200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223388" y="504720"/>
            <a:ext cx="3625366" cy="406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Dubai Frame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360B67E4-1A45-CB9B-67E9-5CF68A6A0AC7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8580" y="3714501"/>
            <a:ext cx="4063420" cy="6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Geniş ekran duvar panelleriyle sanal gerçeklik deneyimi.</a:t>
            </a:r>
          </a:p>
        </p:txBody>
      </p:sp>
      <p:pic>
        <p:nvPicPr>
          <p:cNvPr id="373" name="Google Shape;373;p35" descr="Tuğla Duvarlı Bina ana hat">
            <a:extLst>
              <a:ext uri="{FF2B5EF4-FFF2-40B4-BE49-F238E27FC236}">
                <a16:creationId xmlns:a16="http://schemas.microsoft.com/office/drawing/2014/main" id="{50C45BF8-291E-B08F-2A7A-E8D5E5756D88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64192" y="862936"/>
            <a:ext cx="3436335" cy="2469036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1268039C-3CBD-0D0A-C9BE-E05EEBE4A770}"/>
              </a:ext>
            </a:extLst>
          </p:cNvPr>
          <p:cNvSpPr txBox="1">
            <a:spLocks/>
          </p:cNvSpPr>
          <p:nvPr/>
        </p:nvSpPr>
        <p:spPr>
          <a:xfrm>
            <a:off x="5282374" y="528932"/>
            <a:ext cx="3424579" cy="35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Yoyogi National Gymnasium</a:t>
            </a:r>
            <a:endParaRPr lang="tr-TR" sz="8000" noProof="1"/>
          </a:p>
        </p:txBody>
      </p:sp>
      <p:pic>
        <p:nvPicPr>
          <p:cNvPr id="21" name="Google Shape;373;p35" descr="Tuğla Duvarlı Bina düz dolguyla">
            <a:extLst>
              <a:ext uri="{FF2B5EF4-FFF2-40B4-BE49-F238E27FC236}">
                <a16:creationId xmlns:a16="http://schemas.microsoft.com/office/drawing/2014/main" id="{E08F6AEF-B181-47B1-6C90-D15D682033C6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848265" y="862936"/>
            <a:ext cx="2370856" cy="237085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1F5C6FB8-7549-A447-4022-530EDE1FCBF1}"/>
              </a:ext>
            </a:extLst>
          </p:cNvPr>
          <p:cNvSpPr txBox="1"/>
          <p:nvPr/>
        </p:nvSpPr>
        <p:spPr>
          <a:xfrm>
            <a:off x="4572000" y="3292389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https://sportsmatik.com/uploads/wiki-gallery/venues/Yoyogi_National_Gymnasium_1492865002_41010.jpg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0C6D9733-D4A9-4769-B648-62DE59B40015}"/>
              </a:ext>
            </a:extLst>
          </p:cNvPr>
          <p:cNvSpPr txBox="1"/>
          <p:nvPr/>
        </p:nvSpPr>
        <p:spPr>
          <a:xfrm>
            <a:off x="508580" y="3294888"/>
            <a:ext cx="410730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https://rachelsruminations.com/dubai-frame-review/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B833E0D3-67D4-C12B-3F4E-51404EAA5FB7}"/>
              </a:ext>
            </a:extLst>
          </p:cNvPr>
          <p:cNvSpPr txBox="1">
            <a:spLocks/>
          </p:cNvSpPr>
          <p:nvPr/>
        </p:nvSpPr>
        <p:spPr>
          <a:xfrm>
            <a:off x="4572000" y="3714500"/>
            <a:ext cx="3957218" cy="7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Asma kablo destekli iç duvarlar.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012F95C-2282-1863-A1DD-3572FA3E3462}"/>
              </a:ext>
            </a:extLst>
          </p:cNvPr>
          <p:cNvSpPr txBox="1"/>
          <p:nvPr/>
        </p:nvSpPr>
        <p:spPr>
          <a:xfrm>
            <a:off x="5282374" y="70018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>
                <a:solidFill>
                  <a:schemeClr val="tx1"/>
                </a:solidFill>
                <a:latin typeface="Arial" panose="020B0604020202020204" pitchFamily="34" charset="0"/>
              </a:rPr>
              <a:t>Japonya</a:t>
            </a:r>
            <a:endParaRPr lang="tr-TR" noProof="1"/>
          </a:p>
        </p:txBody>
      </p:sp>
      <p:pic>
        <p:nvPicPr>
          <p:cNvPr id="7" name="Resim 6" descr="gökyüzü, dış mekan, bina, Metropolitan bölges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422454E-5DCD-F712-A9F1-EFBEAF23F0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396" y="1050676"/>
            <a:ext cx="2991677" cy="2252597"/>
          </a:xfrm>
          <a:prstGeom prst="rect">
            <a:avLst/>
          </a:prstGeom>
        </p:spPr>
      </p:pic>
      <p:pic>
        <p:nvPicPr>
          <p:cNvPr id="12" name="Resim 11" descr="tavan, insanlar, kişi, şahıs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D0FFFA1-D088-EF7A-8567-AABF930C67A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06" y="1039485"/>
            <a:ext cx="3000367" cy="2263787"/>
          </a:xfrm>
          <a:prstGeom prst="rect">
            <a:avLst/>
          </a:prstGeom>
        </p:spPr>
      </p:pic>
      <p:pic>
        <p:nvPicPr>
          <p:cNvPr id="9" name="Resim 8" descr="bina, dış mekan, kentsel alan, Metropolitan bölges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44E3655-16A3-1F39-6EDE-9F0435D4E80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618" y="1033276"/>
            <a:ext cx="3407062" cy="227248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17A19BE-DF9E-3227-C7A3-C3088462F97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731" y="1037932"/>
            <a:ext cx="3850837" cy="226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0FC93782-378A-936C-3C9C-0AE2F18EA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12C6B53F-8949-88CD-F666-BAEDB336D1DF}"/>
              </a:ext>
            </a:extLst>
          </p:cNvPr>
          <p:cNvSpPr txBox="1"/>
          <p:nvPr/>
        </p:nvSpPr>
        <p:spPr>
          <a:xfrm>
            <a:off x="1223388" y="72570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Singapur</a:t>
            </a:r>
          </a:p>
        </p:txBody>
      </p:sp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B3C19246-CBC4-5051-C73E-29F7CDA7AA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967" y="537568"/>
            <a:ext cx="771900" cy="504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93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092DA713-DCDD-98B7-8E0C-0A141243D72A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667020" y="467363"/>
            <a:ext cx="77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94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7F6FC510-942C-9BD8-8B16-96D3B247C491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763881" y="-6260"/>
            <a:ext cx="7704000" cy="504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Fütüristik &amp; Dijital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CA1B91DC-DA22-78DE-BC69-3F721082A75A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223388" y="504720"/>
            <a:ext cx="3625366" cy="406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Singapore Jewel Changi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90537DD4-EEC8-2A7F-A051-18385204E576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8580" y="3714501"/>
            <a:ext cx="4063420" cy="6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İç mekânda dinamik su duvarları.</a:t>
            </a:r>
          </a:p>
        </p:txBody>
      </p:sp>
      <p:pic>
        <p:nvPicPr>
          <p:cNvPr id="373" name="Google Shape;373;p35" descr="Tuğla Duvarlı Bina ana hat">
            <a:extLst>
              <a:ext uri="{FF2B5EF4-FFF2-40B4-BE49-F238E27FC236}">
                <a16:creationId xmlns:a16="http://schemas.microsoft.com/office/drawing/2014/main" id="{11F07B9A-1A39-3371-5622-FD8046CCFEED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64192" y="862936"/>
            <a:ext cx="3436335" cy="2469036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74F7E5E7-66F1-61C8-7BD1-5D6D8EECFC54}"/>
              </a:ext>
            </a:extLst>
          </p:cNvPr>
          <p:cNvSpPr txBox="1">
            <a:spLocks/>
          </p:cNvSpPr>
          <p:nvPr/>
        </p:nvSpPr>
        <p:spPr>
          <a:xfrm>
            <a:off x="5282374" y="528932"/>
            <a:ext cx="3424579" cy="35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The Sphere</a:t>
            </a:r>
            <a:endParaRPr lang="tr-TR" sz="8000" noProof="1"/>
          </a:p>
        </p:txBody>
      </p:sp>
      <p:pic>
        <p:nvPicPr>
          <p:cNvPr id="21" name="Google Shape;373;p35" descr="Tuğla Duvarlı Bina düz dolguyla">
            <a:extLst>
              <a:ext uri="{FF2B5EF4-FFF2-40B4-BE49-F238E27FC236}">
                <a16:creationId xmlns:a16="http://schemas.microsoft.com/office/drawing/2014/main" id="{EFAF18E5-2BD9-23DC-86F9-390876D326A7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848265" y="862936"/>
            <a:ext cx="2370856" cy="237085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93F48E86-8694-F09F-D4E4-86447B893606}"/>
              </a:ext>
            </a:extLst>
          </p:cNvPr>
          <p:cNvSpPr txBox="1"/>
          <p:nvPr/>
        </p:nvSpPr>
        <p:spPr>
          <a:xfrm>
            <a:off x="4572000" y="3292389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https://www.fastcompany.com/90962548/heres-how-they-built-the-wild-interior-of-the-las-vegas-sphere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6E28A24E-33ED-4C95-A867-69ACD0EB74BF}"/>
              </a:ext>
            </a:extLst>
          </p:cNvPr>
          <p:cNvSpPr txBox="1"/>
          <p:nvPr/>
        </p:nvSpPr>
        <p:spPr>
          <a:xfrm>
            <a:off x="508580" y="3294888"/>
            <a:ext cx="410730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https://designandarchitecture.com/article/the-architecture-and-design-of-jewel-changi-airport.html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0EBF0999-F977-371D-85AF-2048F2F524A1}"/>
              </a:ext>
            </a:extLst>
          </p:cNvPr>
          <p:cNvSpPr txBox="1">
            <a:spLocks/>
          </p:cNvSpPr>
          <p:nvPr/>
        </p:nvSpPr>
        <p:spPr>
          <a:xfrm>
            <a:off x="4572000" y="3714500"/>
            <a:ext cx="3957218" cy="7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Tamamen LED ekranlı iç duvar sistemi.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327DB84-BE9B-461F-4F6E-1C3BB5AEBED4}"/>
              </a:ext>
            </a:extLst>
          </p:cNvPr>
          <p:cNvSpPr txBox="1"/>
          <p:nvPr/>
        </p:nvSpPr>
        <p:spPr>
          <a:xfrm>
            <a:off x="5282374" y="70018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>
                <a:solidFill>
                  <a:schemeClr val="tx1"/>
                </a:solidFill>
                <a:latin typeface="Arial" panose="020B0604020202020204" pitchFamily="34" charset="0"/>
              </a:rPr>
              <a:t>ABD</a:t>
            </a:r>
            <a:endParaRPr lang="tr-TR" noProof="1"/>
          </a:p>
        </p:txBody>
      </p:sp>
      <p:pic>
        <p:nvPicPr>
          <p:cNvPr id="9" name="Resim 8" descr="bina, kent tasarımı, harita, dış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290FE12-5856-1141-6CD0-FBEA79671B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028" y="1030647"/>
            <a:ext cx="3545645" cy="2243758"/>
          </a:xfrm>
          <a:prstGeom prst="rect">
            <a:avLst/>
          </a:prstGeom>
        </p:spPr>
      </p:pic>
      <p:pic>
        <p:nvPicPr>
          <p:cNvPr id="7" name="Resim 6" descr="bina, ağaç, dış mekan, ser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9E88CBA-312C-AE9D-3AE8-15ABD27444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04" y="1035980"/>
            <a:ext cx="3545645" cy="2243758"/>
          </a:xfrm>
          <a:prstGeom prst="rect">
            <a:avLst/>
          </a:prstGeom>
        </p:spPr>
      </p:pic>
      <p:pic>
        <p:nvPicPr>
          <p:cNvPr id="14" name="Resim 13" descr="gece, gökyüzü, bina, meti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F96C170-D104-87AA-89CC-6ED445A8AF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692" y="1039989"/>
            <a:ext cx="3359945" cy="2241057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BF4107F4-7B4A-3D2E-6A99-10F60FF90AF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514" y="1030648"/>
            <a:ext cx="3510741" cy="225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4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093E0ADD-D95F-E3B5-5B25-56114B80E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ekran görüntüsü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93F87EE-02AE-9ADB-523D-0235D5E009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458" y="1033160"/>
            <a:ext cx="3383809" cy="2257484"/>
          </a:xfrm>
          <a:prstGeom prst="rect">
            <a:avLst/>
          </a:prstGeom>
        </p:spPr>
      </p:pic>
      <p:pic>
        <p:nvPicPr>
          <p:cNvPr id="24" name="Resim 23" descr="bina, mimari, gökyüzü, dış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9B8CE9D-A715-547E-A018-ACF252CD29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459" y="1023425"/>
            <a:ext cx="3383808" cy="2267219"/>
          </a:xfrm>
          <a:prstGeom prst="rect">
            <a:avLst/>
          </a:prstGeom>
        </p:spPr>
      </p:pic>
      <p:pic>
        <p:nvPicPr>
          <p:cNvPr id="30" name="Resim 29" descr="Majorelle Blue, sanat, duvar, gec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F241E5A-CEBB-3E2B-BC0B-F8C413CA8C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856" y="1022526"/>
            <a:ext cx="3383808" cy="2268118"/>
          </a:xfrm>
          <a:prstGeom prst="rect">
            <a:avLst/>
          </a:prstGeom>
        </p:spPr>
      </p:pic>
      <p:pic>
        <p:nvPicPr>
          <p:cNvPr id="32" name="Resim 31" descr="Majorelle Blue, dans, meneviş mavisi, mav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5BC569D-F506-B226-E4B5-55FE012983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107" y="1018595"/>
            <a:ext cx="3383808" cy="2272049"/>
          </a:xfrm>
          <a:prstGeom prst="rect">
            <a:avLst/>
          </a:prstGeom>
        </p:spPr>
      </p:pic>
      <p:pic>
        <p:nvPicPr>
          <p:cNvPr id="18" name="Resim 17" descr="dış mekan, bina, gökyüzü, yüksek apartman bloğu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9110AE4-A563-F9EE-715D-5E7F7C0DA6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49" y="1026011"/>
            <a:ext cx="3196659" cy="2244298"/>
          </a:xfrm>
          <a:prstGeom prst="rect">
            <a:avLst/>
          </a:prstGeom>
        </p:spPr>
      </p:pic>
      <p:pic>
        <p:nvPicPr>
          <p:cNvPr id="5" name="Resim 4" descr="doğal aydınlatma, bina, iç mekan, simetri, bakış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0E486FA-183A-6063-85A9-08471C42FE5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17" y="1022518"/>
            <a:ext cx="3349756" cy="2247999"/>
          </a:xfrm>
          <a:prstGeom prst="rect">
            <a:avLst/>
          </a:prstGeom>
        </p:spPr>
      </p:pic>
      <p:pic>
        <p:nvPicPr>
          <p:cNvPr id="10" name="Resim 9" descr="iç mekan, bina, doğal aydınlatma, gökyüz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0135FAE-9729-A394-962D-DC6C206ABA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226" y="1029944"/>
            <a:ext cx="1298291" cy="2247999"/>
          </a:xfrm>
          <a:prstGeom prst="rect">
            <a:avLst/>
          </a:prstGeom>
        </p:spPr>
      </p:pic>
      <p:pic>
        <p:nvPicPr>
          <p:cNvPr id="12" name="Resim 11" descr="masa, tavan, sandalye, mobily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68BF1C6-7CCA-8CA1-2C37-DBEC80C3A26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418" y="1020460"/>
            <a:ext cx="1304095" cy="2257483"/>
          </a:xfrm>
          <a:prstGeom prst="rect">
            <a:avLst/>
          </a:prstGeom>
        </p:spPr>
      </p:pic>
      <p:pic>
        <p:nvPicPr>
          <p:cNvPr id="15" name="Resim 14" descr="iç mekan, oditoryum, konser salonu, icra sanatları merkez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3E908B8-CC0D-FE00-909B-B1A36861A89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028" y="1029943"/>
            <a:ext cx="1417198" cy="2248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8370A3F6-7303-D166-CBFF-9819498DCE5C}"/>
              </a:ext>
            </a:extLst>
          </p:cNvPr>
          <p:cNvSpPr txBox="1"/>
          <p:nvPr/>
        </p:nvSpPr>
        <p:spPr>
          <a:xfrm>
            <a:off x="1223388" y="72570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Japonya</a:t>
            </a:r>
          </a:p>
        </p:txBody>
      </p:sp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CE6AA7CE-2B0F-3F7F-4236-26E47F8A72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967" y="537568"/>
            <a:ext cx="771900" cy="504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95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DADB1FB4-BE1F-B9DB-4AE6-19927CEFB605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937516" y="467363"/>
            <a:ext cx="77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96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762F6D75-6CDC-0A70-D0D5-5FE74493B338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763881" y="-6260"/>
            <a:ext cx="7704000" cy="504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Fütüristik &amp; Dijital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31EEAC36-687C-A3F6-F56E-FAC4BF41627F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223388" y="504720"/>
            <a:ext cx="3892712" cy="406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Tokyo Mode Gakuen Cocoon Tower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B44A37A6-D1C5-8486-1C5F-0DD622CE13ED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8580" y="3714501"/>
            <a:ext cx="4063420" cy="6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Geometrik kesimli iç duvarlar.</a:t>
            </a:r>
          </a:p>
        </p:txBody>
      </p:sp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0197A069-5D6E-9608-3944-E7E9F417597F}"/>
              </a:ext>
            </a:extLst>
          </p:cNvPr>
          <p:cNvSpPr txBox="1">
            <a:spLocks/>
          </p:cNvSpPr>
          <p:nvPr/>
        </p:nvSpPr>
        <p:spPr>
          <a:xfrm>
            <a:off x="5552870" y="528932"/>
            <a:ext cx="3424579" cy="35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Expo 2020 Mobility Pavilion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CDAC0CB3-520D-2C50-1337-AB6DFC3EB064}"/>
              </a:ext>
            </a:extLst>
          </p:cNvPr>
          <p:cNvSpPr txBox="1"/>
          <p:nvPr/>
        </p:nvSpPr>
        <p:spPr>
          <a:xfrm>
            <a:off x="4912568" y="3290644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https://www.expo2020dubai.com/en/news/alif-the-mobility-pavilion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9F6F02E4-3F23-6C61-8D57-9E5B499978C8}"/>
              </a:ext>
            </a:extLst>
          </p:cNvPr>
          <p:cNvSpPr txBox="1"/>
          <p:nvPr/>
        </p:nvSpPr>
        <p:spPr>
          <a:xfrm>
            <a:off x="508580" y="3294888"/>
            <a:ext cx="410730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https://www.archdaily.com/139167/mode-gakuen-cocoon-tower-tange-associates/501480a828ba0d39500001e3-mode-gakuen-cocoon-tower-tange-associates-photo?next_project=no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C1F71001-F616-B940-55A0-1887F6E43D0B}"/>
              </a:ext>
            </a:extLst>
          </p:cNvPr>
          <p:cNvSpPr txBox="1">
            <a:spLocks/>
          </p:cNvSpPr>
          <p:nvPr/>
        </p:nvSpPr>
        <p:spPr>
          <a:xfrm>
            <a:off x="4572000" y="3714500"/>
            <a:ext cx="3957218" cy="7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Kinetik hareketli duvarlar.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30EC624-101D-6902-FD27-88AEE2DB7CCA}"/>
              </a:ext>
            </a:extLst>
          </p:cNvPr>
          <p:cNvSpPr txBox="1"/>
          <p:nvPr/>
        </p:nvSpPr>
        <p:spPr>
          <a:xfrm>
            <a:off x="5552870" y="70018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>
                <a:solidFill>
                  <a:schemeClr val="tx1"/>
                </a:solidFill>
                <a:latin typeface="Arial" panose="020B0604020202020204" pitchFamily="34" charset="0"/>
              </a:rPr>
              <a:t>BAE</a:t>
            </a:r>
            <a:endParaRPr lang="tr-TR" noProof="1"/>
          </a:p>
        </p:txBody>
      </p:sp>
    </p:spTree>
    <p:extLst>
      <p:ext uri="{BB962C8B-B14F-4D97-AF65-F5344CB8AC3E}">
        <p14:creationId xmlns:p14="http://schemas.microsoft.com/office/powerpoint/2010/main" val="40990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E24F0C80-E104-9757-4AB1-C958CB4BD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D74714E2-8D88-462F-61E4-1C3C2E1BCB7F}"/>
              </a:ext>
            </a:extLst>
          </p:cNvPr>
          <p:cNvSpPr txBox="1"/>
          <p:nvPr/>
        </p:nvSpPr>
        <p:spPr>
          <a:xfrm>
            <a:off x="1223388" y="72570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Almanya</a:t>
            </a:r>
          </a:p>
        </p:txBody>
      </p:sp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CC639B85-8C18-AA2E-907F-A7803355BE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967" y="537568"/>
            <a:ext cx="771900" cy="504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97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4159D6B4-8FC2-1879-F7AE-07150F10AAF7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667020" y="467363"/>
            <a:ext cx="77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98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71587C0A-17D3-CDFE-B9B6-696F8DF76A98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763881" y="-6260"/>
            <a:ext cx="7704000" cy="504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Fütüristik &amp; Dijital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40B4784D-9E81-9C3C-75E0-698548C496DA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223388" y="504720"/>
            <a:ext cx="3625366" cy="406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Mercedes-Benz Museum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A0A4E44B-A7C0-1C59-5CA3-D7EBD90B29F1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08580" y="3714501"/>
            <a:ext cx="4063420" cy="6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DNA sarmalı formlu iç duvarlar.</a:t>
            </a:r>
          </a:p>
        </p:txBody>
      </p:sp>
      <p:pic>
        <p:nvPicPr>
          <p:cNvPr id="373" name="Google Shape;373;p35" descr="Tuğla Duvarlı Bina ana hat">
            <a:extLst>
              <a:ext uri="{FF2B5EF4-FFF2-40B4-BE49-F238E27FC236}">
                <a16:creationId xmlns:a16="http://schemas.microsoft.com/office/drawing/2014/main" id="{2F6AD268-01D0-3AAC-0481-73C1FA84C85D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64192" y="862936"/>
            <a:ext cx="3436335" cy="2469036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B0886D98-9A8D-9707-3AE3-8DC8F9026174}"/>
              </a:ext>
            </a:extLst>
          </p:cNvPr>
          <p:cNvSpPr txBox="1">
            <a:spLocks/>
          </p:cNvSpPr>
          <p:nvPr/>
        </p:nvSpPr>
        <p:spPr>
          <a:xfrm>
            <a:off x="5282374" y="528932"/>
            <a:ext cx="3424579" cy="35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kumimoji="0" lang="tr-TR" sz="1600" b="1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UAE Pavilion</a:t>
            </a:r>
            <a:endParaRPr lang="tr-TR" sz="8000" noProof="1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404AEB2F-AFDF-DC2A-734A-B5B2DA4353FC}"/>
              </a:ext>
            </a:extLst>
          </p:cNvPr>
          <p:cNvSpPr txBox="1"/>
          <p:nvPr/>
        </p:nvSpPr>
        <p:spPr>
          <a:xfrm>
            <a:off x="4572000" y="3292389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https://www.alec.ae/projects/uae-pavilion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1B4159ED-56B4-E03D-0721-192447E26753}"/>
              </a:ext>
            </a:extLst>
          </p:cNvPr>
          <p:cNvSpPr txBox="1"/>
          <p:nvPr/>
        </p:nvSpPr>
        <p:spPr>
          <a:xfrm>
            <a:off x="508580" y="3294888"/>
            <a:ext cx="410730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https://www.arkitektuel.com/mercedes-benz-muzesi/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8AA79D75-721E-73ED-90C7-86540DC163A1}"/>
              </a:ext>
            </a:extLst>
          </p:cNvPr>
          <p:cNvSpPr txBox="1">
            <a:spLocks/>
          </p:cNvSpPr>
          <p:nvPr/>
        </p:nvSpPr>
        <p:spPr>
          <a:xfrm>
            <a:off x="4572000" y="3714500"/>
            <a:ext cx="3957218" cy="7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Kanat formlu duvar sistemleri.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9F5D548-5F78-6D58-C8CF-E15F9B3B6BC1}"/>
              </a:ext>
            </a:extLst>
          </p:cNvPr>
          <p:cNvSpPr txBox="1"/>
          <p:nvPr/>
        </p:nvSpPr>
        <p:spPr>
          <a:xfrm>
            <a:off x="5282374" y="70018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>
                <a:solidFill>
                  <a:schemeClr val="tx1"/>
                </a:solidFill>
                <a:latin typeface="Arial" panose="020B0604020202020204" pitchFamily="34" charset="0"/>
              </a:rPr>
              <a:t>BAE</a:t>
            </a:r>
            <a:endParaRPr lang="tr-TR" noProof="1"/>
          </a:p>
        </p:txBody>
      </p:sp>
      <p:pic>
        <p:nvPicPr>
          <p:cNvPr id="5" name="Resim 4" descr="gökyüzü, bina, mimari, ticari bin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1482073-1555-D93A-7247-381BF06CFC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55" y="1027892"/>
            <a:ext cx="3378601" cy="2252400"/>
          </a:xfrm>
          <a:prstGeom prst="rect">
            <a:avLst/>
          </a:prstGeom>
        </p:spPr>
      </p:pic>
      <p:pic>
        <p:nvPicPr>
          <p:cNvPr id="10" name="Resim 9" descr="iç mekan, tavan, taşıt, araç, arab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2504D66-8642-811D-B225-BF81DEE87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55" y="1027891"/>
            <a:ext cx="3378601" cy="2252401"/>
          </a:xfrm>
          <a:prstGeom prst="rect">
            <a:avLst/>
          </a:prstGeom>
        </p:spPr>
      </p:pic>
      <p:pic>
        <p:nvPicPr>
          <p:cNvPr id="12" name="Resim 11" descr="dış mekan, bina, Hava fotoğrafçılığı, kentsel al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D22DB62-344B-C3A4-7D9E-D97D97C3FDC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774" y="1039988"/>
            <a:ext cx="3161863" cy="2236113"/>
          </a:xfrm>
          <a:prstGeom prst="rect">
            <a:avLst/>
          </a:prstGeom>
        </p:spPr>
      </p:pic>
      <p:pic>
        <p:nvPicPr>
          <p:cNvPr id="15" name="Resim 14" descr="mobilya, iç mekan tasarımı, duvar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3CDAAA-A784-A2D7-6B95-B8E9AEAE36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656" y="1033145"/>
            <a:ext cx="3352981" cy="22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8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8C04F873-9619-D7CF-47D6-308FAC0EE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32FEF507-78ED-C165-ED45-B03CC44F336E}"/>
              </a:ext>
            </a:extLst>
          </p:cNvPr>
          <p:cNvSpPr txBox="1"/>
          <p:nvPr/>
        </p:nvSpPr>
        <p:spPr>
          <a:xfrm>
            <a:off x="2004684" y="719078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noProof="1"/>
              <a:t>ABD, New York</a:t>
            </a:r>
          </a:p>
        </p:txBody>
      </p:sp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E7C54199-B574-0217-EA89-026C6F6073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9263" y="530942"/>
            <a:ext cx="771900" cy="504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99</a:t>
            </a:r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97A44956-314F-D4FB-EE72-AE6CD272C40E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763881" y="-6260"/>
            <a:ext cx="7704000" cy="504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noProof="1">
                <a:solidFill>
                  <a:schemeClr val="lt2"/>
                </a:solidFill>
              </a:rPr>
              <a:t>Fütüristik &amp; Dijital Mimari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9F827E62-6063-8C44-AD4A-D87102A16CFF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2004684" y="498094"/>
            <a:ext cx="3625366" cy="4066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tr-TR" sz="1600" noProof="1">
                <a:solidFill>
                  <a:schemeClr val="tx1"/>
                </a:solidFill>
                <a:latin typeface="Arial" panose="020B0604020202020204" pitchFamily="34" charset="0"/>
              </a:rPr>
              <a:t>The Vessel</a:t>
            </a:r>
            <a:endParaRPr lang="tr-TR" sz="7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4A90A0AB-D0A7-A6C3-2E47-59CB13D69076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1289875" y="3707875"/>
            <a:ext cx="6564249" cy="6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tr-TR" sz="1800" noProof="1">
                <a:solidFill>
                  <a:schemeClr val="tx1"/>
                </a:solidFill>
                <a:latin typeface="Arial" panose="020B0604020202020204" pitchFamily="34" charset="0"/>
              </a:rPr>
              <a:t>Merdiven duvarlarının heykelsi kompozisyonu</a:t>
            </a:r>
            <a:r>
              <a:rPr kumimoji="0" lang="tr-TR" sz="1800" b="0" i="0" u="none" strike="noStrike" cap="none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1DB6B5EA-0F53-080A-8A12-3AE69E79AED7}"/>
              </a:ext>
            </a:extLst>
          </p:cNvPr>
          <p:cNvSpPr txBox="1"/>
          <p:nvPr/>
        </p:nvSpPr>
        <p:spPr>
          <a:xfrm>
            <a:off x="1289876" y="3321313"/>
            <a:ext cx="717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/>
              <a:t>https://www.archdaily.com/1015765/heatherwick-studios-vessel-to-reopen-with-enhanced-safety-measures-in-new-york/6724944babb6a21e9e58bee1-heatherwick-studios-vessel-to-reopen-with-enhanced-safety-measures-in-new-york-photo?next_project=no</a:t>
            </a:r>
          </a:p>
        </p:txBody>
      </p:sp>
      <p:pic>
        <p:nvPicPr>
          <p:cNvPr id="10" name="Resim 9" descr="bina, gökyüzü, ticari bina, gökdel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E7BC1B7-D072-D873-0C17-AFD7914807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560" y="1024019"/>
            <a:ext cx="1800302" cy="2243759"/>
          </a:xfrm>
          <a:prstGeom prst="rect">
            <a:avLst/>
          </a:prstGeom>
        </p:spPr>
      </p:pic>
      <p:pic>
        <p:nvPicPr>
          <p:cNvPr id="12" name="Resim 11" descr="gökyüzü, dış mekan, gökdele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A42191C-887B-B493-D668-8B9C7455D1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924" y="1024409"/>
            <a:ext cx="2215636" cy="2243369"/>
          </a:xfrm>
          <a:prstGeom prst="rect">
            <a:avLst/>
          </a:prstGeom>
        </p:spPr>
      </p:pic>
      <p:pic>
        <p:nvPicPr>
          <p:cNvPr id="15" name="Resim 14" descr="bulut, dış mekan, gökyüzü, yüksek apartman bloğu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E35BF32-0A9D-10F3-2781-747389AD19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324" y="1024020"/>
            <a:ext cx="2186600" cy="2243758"/>
          </a:xfrm>
          <a:prstGeom prst="rect">
            <a:avLst/>
          </a:prstGeom>
        </p:spPr>
      </p:pic>
      <p:pic>
        <p:nvPicPr>
          <p:cNvPr id="20" name="Resim 19" descr="bina, dış mekan, gökyüzü, demi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B0ABB9F-64DD-047A-5365-38E9F9741B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324" y="1024019"/>
            <a:ext cx="3268589" cy="2243369"/>
          </a:xfrm>
          <a:prstGeom prst="rect">
            <a:avLst/>
          </a:prstGeom>
        </p:spPr>
      </p:pic>
      <p:pic>
        <p:nvPicPr>
          <p:cNvPr id="24" name="Resim 23" descr="bina, pencere, dış mekan, doğal aydınlatm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53A4E81-E1F5-832B-1340-D8DA305E64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912" y="1024019"/>
            <a:ext cx="2933949" cy="22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>
          <a:extLst>
            <a:ext uri="{FF2B5EF4-FFF2-40B4-BE49-F238E27FC236}">
              <a16:creationId xmlns:a16="http://schemas.microsoft.com/office/drawing/2014/main" id="{E2E9BA0E-DD7E-A769-D9C3-0744406E8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5986C58-BBAB-CA95-088E-75048C401554}"/>
              </a:ext>
            </a:extLst>
          </p:cNvPr>
          <p:cNvSpPr/>
          <p:nvPr/>
        </p:nvSpPr>
        <p:spPr>
          <a:xfrm>
            <a:off x="6546182" y="3445782"/>
            <a:ext cx="1414005" cy="137803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0D270AD1-D01E-EB22-184A-6464660AB37A}"/>
              </a:ext>
            </a:extLst>
          </p:cNvPr>
          <p:cNvSpPr/>
          <p:nvPr/>
        </p:nvSpPr>
        <p:spPr>
          <a:xfrm>
            <a:off x="7325808" y="3848101"/>
            <a:ext cx="4431713" cy="149546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" name="Nesne 16">
            <a:extLst>
              <a:ext uri="{FF2B5EF4-FFF2-40B4-BE49-F238E27FC236}">
                <a16:creationId xmlns:a16="http://schemas.microsoft.com/office/drawing/2014/main" id="{F20E4985-C664-5BAD-8FC9-570AACC5A1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292794"/>
              </p:ext>
            </p:extLst>
          </p:nvPr>
        </p:nvGraphicFramePr>
        <p:xfrm>
          <a:off x="-1" y="-1"/>
          <a:ext cx="6836229" cy="513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2190080" imgH="9155911" progId="Photoshop.Image.25">
                  <p:embed/>
                </p:oleObj>
              </mc:Choice>
              <mc:Fallback>
                <p:oleObj name="Image" r:id="rId3" imgW="12190080" imgH="9155911" progId="Photoshop.Image.2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6836229" cy="5135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7" name="Google Shape;967;p56">
            <a:extLst>
              <a:ext uri="{FF2B5EF4-FFF2-40B4-BE49-F238E27FC236}">
                <a16:creationId xmlns:a16="http://schemas.microsoft.com/office/drawing/2014/main" id="{01856763-F2A8-CD64-DC98-158001A211D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10719" y="25225"/>
            <a:ext cx="4691380" cy="1066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200" noProof="1">
                <a:solidFill>
                  <a:schemeClr val="accent1">
                    <a:lumMod val="75000"/>
                  </a:schemeClr>
                </a:solidFill>
              </a:rPr>
              <a:t>Teşekkürler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BC7AB8FC-A400-5866-424C-EDB48AC3F50F}"/>
              </a:ext>
            </a:extLst>
          </p:cNvPr>
          <p:cNvSpPr/>
          <p:nvPr/>
        </p:nvSpPr>
        <p:spPr>
          <a:xfrm>
            <a:off x="5264357" y="3637650"/>
            <a:ext cx="2956560" cy="5394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noProof="1"/>
          </a:p>
        </p:txBody>
      </p:sp>
      <p:sp>
        <p:nvSpPr>
          <p:cNvPr id="968" name="Google Shape;968;p56">
            <a:extLst>
              <a:ext uri="{FF2B5EF4-FFF2-40B4-BE49-F238E27FC236}">
                <a16:creationId xmlns:a16="http://schemas.microsoft.com/office/drawing/2014/main" id="{7714875C-B970-4FEE-103A-130A41DB83E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421404" y="3650350"/>
            <a:ext cx="2642466" cy="884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800" noProof="1">
                <a:solidFill>
                  <a:schemeClr val="tx1"/>
                </a:solidFill>
              </a:rPr>
              <a:t>Sorularınızı alabiliriz.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tr-TR" noProof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tr-TR" noProof="1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61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EDEC5551-C70F-48F8-1238-D3442508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D31E385B-1796-1DA4-91FD-7BD84727C9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1940" y="36653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09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EEBAF639-4595-640F-E274-0E2CD7C7A3F5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7919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10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679C6046-8364-0DAD-AA3C-7660478D44FA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107835" y="268421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Machu Picchu</a:t>
            </a:r>
            <a:endParaRPr lang="tr-TR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29070EFC-9B2A-55E9-C436-3BBDF102B51E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91940" y="3817983"/>
            <a:ext cx="3039098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Taş duvar işçiliği</a:t>
            </a:r>
            <a:r>
              <a:rPr lang="en-GB" sz="1600" noProof="1"/>
              <a:t>.</a:t>
            </a:r>
            <a:endParaRPr lang="tr-TR" sz="900" noProof="1"/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377802CB-93F7-3E5A-1FC4-9EBB3CE149A1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92" y="959212"/>
            <a:ext cx="4162044" cy="2667212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7A5E514B-37AD-860D-3B3E-85E6EDDA820E}"/>
              </a:ext>
            </a:extLst>
          </p:cNvPr>
          <p:cNvSpPr txBox="1">
            <a:spLocks/>
          </p:cNvSpPr>
          <p:nvPr/>
        </p:nvSpPr>
        <p:spPr>
          <a:xfrm>
            <a:off x="5412385" y="275405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/>
              <a:t>Pompeii Freskleri</a:t>
            </a:r>
            <a:endParaRPr lang="tr-TR" sz="2800" noProof="1"/>
          </a:p>
        </p:txBody>
      </p:sp>
      <p:pic>
        <p:nvPicPr>
          <p:cNvPr id="21" name="Google Shape;373;p35">
            <a:extLst>
              <a:ext uri="{FF2B5EF4-FFF2-40B4-BE49-F238E27FC236}">
                <a16:creationId xmlns:a16="http://schemas.microsoft.com/office/drawing/2014/main" id="{66D6E19A-993B-72E5-CD6F-370D083853E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115" y="976782"/>
            <a:ext cx="3696223" cy="266721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A6792611-0910-759D-5065-CC7C341E60D9}"/>
              </a:ext>
            </a:extLst>
          </p:cNvPr>
          <p:cNvSpPr txBox="1"/>
          <p:nvPr/>
        </p:nvSpPr>
        <p:spPr>
          <a:xfrm>
            <a:off x="4791906" y="3602540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https://smarthistory.org/roman-wall-painting-styles/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CD55E45E-DA70-3134-D9F5-5A4F59957819}"/>
              </a:ext>
            </a:extLst>
          </p:cNvPr>
          <p:cNvSpPr txBox="1"/>
          <p:nvPr/>
        </p:nvSpPr>
        <p:spPr>
          <a:xfrm>
            <a:off x="583662" y="3610234"/>
            <a:ext cx="51453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https://abexpeditions.com/the-house-of-the-inca-in-machu-picchu/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C6F58E3C-52DC-E2D6-1E75-DC9AFA3F3D1F}"/>
              </a:ext>
            </a:extLst>
          </p:cNvPr>
          <p:cNvSpPr txBox="1">
            <a:spLocks/>
          </p:cNvSpPr>
          <p:nvPr/>
        </p:nvSpPr>
        <p:spPr>
          <a:xfrm>
            <a:off x="4791906" y="3817983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Roma dönemine ait iyi korunmuş duvar resimleri.</a:t>
            </a:r>
            <a:endParaRPr lang="tr-TR" sz="7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8FA533D-776B-A913-DEDB-5B5092723CAD}"/>
              </a:ext>
            </a:extLst>
          </p:cNvPr>
          <p:cNvSpPr txBox="1"/>
          <p:nvPr/>
        </p:nvSpPr>
        <p:spPr>
          <a:xfrm>
            <a:off x="5412385" y="598731"/>
            <a:ext cx="483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İtalya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19EA0EA-D56F-86D0-A00A-7ECCCC42B4BC}"/>
              </a:ext>
            </a:extLst>
          </p:cNvPr>
          <p:cNvSpPr txBox="1"/>
          <p:nvPr/>
        </p:nvSpPr>
        <p:spPr>
          <a:xfrm>
            <a:off x="1107835" y="598731"/>
            <a:ext cx="32290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Peru</a:t>
            </a:r>
            <a:endParaRPr lang="tr-TR" noProof="1"/>
          </a:p>
        </p:txBody>
      </p:sp>
      <p:sp>
        <p:nvSpPr>
          <p:cNvPr id="2" name="Google Shape;364;p35">
            <a:extLst>
              <a:ext uri="{FF2B5EF4-FFF2-40B4-BE49-F238E27FC236}">
                <a16:creationId xmlns:a16="http://schemas.microsoft.com/office/drawing/2014/main" id="{6711E121-47E3-F688-9CB2-1613C9B75BA5}"/>
              </a:ext>
            </a:extLst>
          </p:cNvPr>
          <p:cNvSpPr txBox="1">
            <a:spLocks/>
          </p:cNvSpPr>
          <p:nvPr/>
        </p:nvSpPr>
        <p:spPr>
          <a:xfrm>
            <a:off x="643568" y="-76464"/>
            <a:ext cx="7704000" cy="38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Tarihi ve Geleneksel Yapılar</a:t>
            </a:r>
          </a:p>
        </p:txBody>
      </p:sp>
      <p:pic>
        <p:nvPicPr>
          <p:cNvPr id="5" name="Google Shape;373;p35">
            <a:extLst>
              <a:ext uri="{FF2B5EF4-FFF2-40B4-BE49-F238E27FC236}">
                <a16:creationId xmlns:a16="http://schemas.microsoft.com/office/drawing/2014/main" id="{0D580C62-454C-F553-2840-9E490B96555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92" y="959212"/>
            <a:ext cx="4162043" cy="266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3;p35">
            <a:extLst>
              <a:ext uri="{FF2B5EF4-FFF2-40B4-BE49-F238E27FC236}">
                <a16:creationId xmlns:a16="http://schemas.microsoft.com/office/drawing/2014/main" id="{A54AB597-5D1D-7E78-39C9-9EC4CD7E5A9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115" y="969088"/>
            <a:ext cx="3696223" cy="2667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90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8F885062-3BAE-9B28-BD4A-D6CF5B9D5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39832D82-3E70-6EC6-0382-A32081C5C4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11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BE274147-65F6-0253-D75F-80C71FAECE18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942123" y="430593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12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C9301372-6E8A-F087-EBD7-597CCB12F463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86319" y="301199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noProof="1"/>
              <a:t>Sistine Şapeli</a:t>
            </a:r>
            <a:r>
              <a:rPr lang="tr-TR" sz="1400" noProof="1"/>
              <a:t> </a:t>
            </a:r>
            <a:endParaRPr lang="tr-TR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69E335C7-8C02-8897-9E82-87090C94D46E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616399"/>
            <a:ext cx="3039098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Tavan ve duvarlarda muazzam freskler</a:t>
            </a:r>
            <a:endParaRPr lang="tr-TR" sz="700" noProof="1"/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2FD4AA8D-71F3-1A6C-08BC-B26E6F57FB06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92" y="1053436"/>
            <a:ext cx="3996424" cy="2423480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13DC2472-4456-E2D7-3680-34E352707076}"/>
              </a:ext>
            </a:extLst>
          </p:cNvPr>
          <p:cNvSpPr txBox="1">
            <a:spLocks/>
          </p:cNvSpPr>
          <p:nvPr/>
        </p:nvSpPr>
        <p:spPr>
          <a:xfrm>
            <a:off x="5500475" y="299172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400" noProof="1"/>
              <a:t>Casa Batlló</a:t>
            </a:r>
            <a:endParaRPr lang="tr-TR" sz="2800" noProof="1"/>
          </a:p>
        </p:txBody>
      </p:sp>
      <p:pic>
        <p:nvPicPr>
          <p:cNvPr id="21" name="Google Shape;373;p35">
            <a:extLst>
              <a:ext uri="{FF2B5EF4-FFF2-40B4-BE49-F238E27FC236}">
                <a16:creationId xmlns:a16="http://schemas.microsoft.com/office/drawing/2014/main" id="{78989D77-2218-DD1C-A887-C2FA982ADA0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9835" y="1053434"/>
            <a:ext cx="3556284" cy="242348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51D049AE-23CA-CFC2-54EB-9CCA65F8FB51}"/>
              </a:ext>
            </a:extLst>
          </p:cNvPr>
          <p:cNvSpPr txBox="1"/>
          <p:nvPr/>
        </p:nvSpPr>
        <p:spPr>
          <a:xfrm>
            <a:off x="4942123" y="3490103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https://randomtrip.net/visit-casa-batllo-barcelona/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724638DD-572C-2E47-0E44-5DF4063FC7F9}"/>
              </a:ext>
            </a:extLst>
          </p:cNvPr>
          <p:cNvSpPr txBox="1"/>
          <p:nvPr/>
        </p:nvSpPr>
        <p:spPr>
          <a:xfrm>
            <a:off x="508580" y="3485388"/>
            <a:ext cx="51453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https://www.themagger.com/sistine-sapeli-michelangelo-vatikan/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7B8C1143-2A8D-7EEB-4DA6-21F41E2B7CDB}"/>
              </a:ext>
            </a:extLst>
          </p:cNvPr>
          <p:cNvSpPr txBox="1">
            <a:spLocks/>
          </p:cNvSpPr>
          <p:nvPr/>
        </p:nvSpPr>
        <p:spPr>
          <a:xfrm>
            <a:off x="4942123" y="3616399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Organik duvar yüzeyleri ve seramik mozaikler.</a:t>
            </a:r>
            <a:endParaRPr lang="tr-TR" sz="5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AAFC7DB-3216-C3AE-5027-257EFFA4DFE0}"/>
              </a:ext>
            </a:extLst>
          </p:cNvPr>
          <p:cNvSpPr txBox="1"/>
          <p:nvPr/>
        </p:nvSpPr>
        <p:spPr>
          <a:xfrm>
            <a:off x="986319" y="647554"/>
            <a:ext cx="4869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İtalya, Michelangelo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54F65C0-65C3-65E8-82B8-C88F03D93FF4}"/>
              </a:ext>
            </a:extLst>
          </p:cNvPr>
          <p:cNvSpPr txBox="1"/>
          <p:nvPr/>
        </p:nvSpPr>
        <p:spPr>
          <a:xfrm>
            <a:off x="5499311" y="645152"/>
            <a:ext cx="4869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İspanya, Antoni Gaudí</a:t>
            </a:r>
            <a:endParaRPr lang="tr-TR" noProof="1"/>
          </a:p>
        </p:txBody>
      </p:sp>
      <p:sp>
        <p:nvSpPr>
          <p:cNvPr id="2" name="Google Shape;364;p35">
            <a:extLst>
              <a:ext uri="{FF2B5EF4-FFF2-40B4-BE49-F238E27FC236}">
                <a16:creationId xmlns:a16="http://schemas.microsoft.com/office/drawing/2014/main" id="{81983288-02BF-868A-A4D6-F668E44D7EB4}"/>
              </a:ext>
            </a:extLst>
          </p:cNvPr>
          <p:cNvSpPr txBox="1">
            <a:spLocks/>
          </p:cNvSpPr>
          <p:nvPr/>
        </p:nvSpPr>
        <p:spPr>
          <a:xfrm>
            <a:off x="643568" y="-76464"/>
            <a:ext cx="7704000" cy="38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Tarihi ve Geleneksel Yapılar</a:t>
            </a:r>
          </a:p>
        </p:txBody>
      </p:sp>
      <p:pic>
        <p:nvPicPr>
          <p:cNvPr id="5" name="Google Shape;373;p35">
            <a:extLst>
              <a:ext uri="{FF2B5EF4-FFF2-40B4-BE49-F238E27FC236}">
                <a16:creationId xmlns:a16="http://schemas.microsoft.com/office/drawing/2014/main" id="{3598BDF2-4EF2-9CEA-603B-917BB5B90C0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92" y="1061908"/>
            <a:ext cx="3996424" cy="242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3;p35">
            <a:extLst>
              <a:ext uri="{FF2B5EF4-FFF2-40B4-BE49-F238E27FC236}">
                <a16:creationId xmlns:a16="http://schemas.microsoft.com/office/drawing/2014/main" id="{C0647E86-9BC3-69E2-02E8-24CEAA730EC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9835" y="1060028"/>
            <a:ext cx="3556284" cy="2423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5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3D4BCD54-DF0A-AE40-152F-130A0EA18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8D9DF283-C8E1-3F89-039C-59A712B6B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4192" y="54746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13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0A2C02BC-846C-4B7B-6C1A-701A9DBF9716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4766506" y="516053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14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E213A083-DBB4-F7A1-2215-AE53E377FC71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180087" y="426491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Palazzo Medici Riccardi </a:t>
            </a:r>
            <a:endParaRPr lang="tr-TR" sz="28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F84EC154-DBB1-8FBA-F45E-5735FA739236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55094" y="3707839"/>
            <a:ext cx="3039098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Rönesans döneminin freskli duvarları.</a:t>
            </a:r>
            <a:endParaRPr lang="tr-TR" sz="500" noProof="1"/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6002FEF9-98A2-F68F-ED35-0BC2AC0DF544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92" y="1099156"/>
            <a:ext cx="3931376" cy="2384034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911B7F7F-3A65-F091-AC88-49A5E3273A3B}"/>
              </a:ext>
            </a:extLst>
          </p:cNvPr>
          <p:cNvSpPr txBox="1">
            <a:spLocks/>
          </p:cNvSpPr>
          <p:nvPr/>
        </p:nvSpPr>
        <p:spPr>
          <a:xfrm>
            <a:off x="5386985" y="432164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600" noProof="1"/>
              <a:t>Forbidden City</a:t>
            </a:r>
            <a:endParaRPr lang="tr-TR" sz="3600" noProof="1"/>
          </a:p>
        </p:txBody>
      </p:sp>
      <p:pic>
        <p:nvPicPr>
          <p:cNvPr id="21" name="Google Shape;373;p35">
            <a:extLst>
              <a:ext uri="{FF2B5EF4-FFF2-40B4-BE49-F238E27FC236}">
                <a16:creationId xmlns:a16="http://schemas.microsoft.com/office/drawing/2014/main" id="{F6AB1BB3-978F-6EBB-8909-526CFEE6361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6506" y="1099156"/>
            <a:ext cx="3618669" cy="238403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3DC9B6F8-8A36-0E2B-CD7F-5FB278593A30}"/>
              </a:ext>
            </a:extLst>
          </p:cNvPr>
          <p:cNvSpPr txBox="1"/>
          <p:nvPr/>
        </p:nvSpPr>
        <p:spPr>
          <a:xfrm>
            <a:off x="4689449" y="3507784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https://www.istockphoto.com/tr/foto%C4%9Fraflar/forbidden-city-interior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C62A18B0-6381-6369-8AB8-1129EF427399}"/>
              </a:ext>
            </a:extLst>
          </p:cNvPr>
          <p:cNvSpPr txBox="1"/>
          <p:nvPr/>
        </p:nvSpPr>
        <p:spPr>
          <a:xfrm>
            <a:off x="508580" y="3531108"/>
            <a:ext cx="51453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https://www.palazzomediciriccardi.it/en/the-palace/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D02BE255-4611-B41C-5FB7-41876A1478AF}"/>
              </a:ext>
            </a:extLst>
          </p:cNvPr>
          <p:cNvSpPr txBox="1">
            <a:spLocks/>
          </p:cNvSpPr>
          <p:nvPr/>
        </p:nvSpPr>
        <p:spPr>
          <a:xfrm>
            <a:off x="4659127" y="3646878"/>
            <a:ext cx="3957218" cy="73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Ahşap paneller ve geleneksel Çin duvar dekorasyonu.</a:t>
            </a:r>
            <a:endParaRPr lang="tr-TR" sz="300" noProof="1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882D21A-E0B8-D273-AC78-E449BB4AE9F8}"/>
              </a:ext>
            </a:extLst>
          </p:cNvPr>
          <p:cNvSpPr txBox="1"/>
          <p:nvPr/>
        </p:nvSpPr>
        <p:spPr>
          <a:xfrm>
            <a:off x="1174415" y="76414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İtalya</a:t>
            </a:r>
            <a:endParaRPr lang="tr-TR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7D31C89-3460-5F96-8E16-FD1D4310CD9A}"/>
              </a:ext>
            </a:extLst>
          </p:cNvPr>
          <p:cNvSpPr txBox="1"/>
          <p:nvPr/>
        </p:nvSpPr>
        <p:spPr>
          <a:xfrm>
            <a:off x="5386959" y="764144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Pekin, Çin</a:t>
            </a:r>
            <a:endParaRPr lang="tr-TR" noProof="1"/>
          </a:p>
        </p:txBody>
      </p:sp>
      <p:sp>
        <p:nvSpPr>
          <p:cNvPr id="2" name="Google Shape;364;p35">
            <a:extLst>
              <a:ext uri="{FF2B5EF4-FFF2-40B4-BE49-F238E27FC236}">
                <a16:creationId xmlns:a16="http://schemas.microsoft.com/office/drawing/2014/main" id="{2AAA9BC0-F943-6486-AB14-1A72B4011D59}"/>
              </a:ext>
            </a:extLst>
          </p:cNvPr>
          <p:cNvSpPr txBox="1">
            <a:spLocks/>
          </p:cNvSpPr>
          <p:nvPr/>
        </p:nvSpPr>
        <p:spPr>
          <a:xfrm>
            <a:off x="643568" y="-76464"/>
            <a:ext cx="7704000" cy="38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Tarihi ve Geleneksel Yapılar</a:t>
            </a:r>
          </a:p>
        </p:txBody>
      </p:sp>
      <p:pic>
        <p:nvPicPr>
          <p:cNvPr id="5" name="Google Shape;373;p35">
            <a:extLst>
              <a:ext uri="{FF2B5EF4-FFF2-40B4-BE49-F238E27FC236}">
                <a16:creationId xmlns:a16="http://schemas.microsoft.com/office/drawing/2014/main" id="{A8A890DE-4348-34C6-F333-8A97A3EB805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92" y="1095245"/>
            <a:ext cx="3931376" cy="2384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3;p35">
            <a:extLst>
              <a:ext uri="{FF2B5EF4-FFF2-40B4-BE49-F238E27FC236}">
                <a16:creationId xmlns:a16="http://schemas.microsoft.com/office/drawing/2014/main" id="{70EFE936-EC1C-453F-68C8-4F28814CFFA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6506" y="1095245"/>
            <a:ext cx="3618669" cy="2384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F7055445-F949-78B9-3CAF-07D26CF2A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>
            <a:extLst>
              <a:ext uri="{FF2B5EF4-FFF2-40B4-BE49-F238E27FC236}">
                <a16:creationId xmlns:a16="http://schemas.microsoft.com/office/drawing/2014/main" id="{E87BCCAB-4F3F-D80D-A858-CDA76A2303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5094" y="419238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15</a:t>
            </a:r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F493DA6A-80B0-4104-5F8A-EC08F23BC9C3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096706" y="382154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16</a:t>
            </a:r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0A0604D1-0D92-E6C3-60BA-B47BE51CA038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1070989" y="313505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Jaisalmer Kalesi </a:t>
            </a:r>
            <a:endParaRPr lang="tr-TR" sz="3200" noProof="1"/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E389F9F2-3800-066F-12F8-A29ACC101153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83319" y="4197737"/>
            <a:ext cx="3039098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Sarı kumtaşı duvar işçiliği.</a:t>
            </a:r>
            <a:endParaRPr lang="tr-TR" sz="300" noProof="1"/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B4FE9E21-5B39-21D6-6C44-C9D66316FDE5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266" y="972606"/>
            <a:ext cx="2793204" cy="2990337"/>
          </a:xfrm>
          <a:prstGeom prst="rect">
            <a:avLst/>
          </a:prstGeom>
        </p:spPr>
      </p:pic>
      <p:sp>
        <p:nvSpPr>
          <p:cNvPr id="4" name="Google Shape;365;p35">
            <a:extLst>
              <a:ext uri="{FF2B5EF4-FFF2-40B4-BE49-F238E27FC236}">
                <a16:creationId xmlns:a16="http://schemas.microsoft.com/office/drawing/2014/main" id="{D1C919F6-3FF3-DFF9-40B4-014700B233C0}"/>
              </a:ext>
            </a:extLst>
          </p:cNvPr>
          <p:cNvSpPr txBox="1">
            <a:spLocks/>
          </p:cNvSpPr>
          <p:nvPr/>
        </p:nvSpPr>
        <p:spPr>
          <a:xfrm>
            <a:off x="5717185" y="260165"/>
            <a:ext cx="342457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sz="1400" noProof="1"/>
              <a:t>Neuschwanstein Şatosu</a:t>
            </a:r>
            <a:endParaRPr lang="tr-TR" sz="3600" noProof="1"/>
          </a:p>
        </p:txBody>
      </p:sp>
      <p:pic>
        <p:nvPicPr>
          <p:cNvPr id="21" name="Google Shape;373;p35">
            <a:extLst>
              <a:ext uri="{FF2B5EF4-FFF2-40B4-BE49-F238E27FC236}">
                <a16:creationId xmlns:a16="http://schemas.microsoft.com/office/drawing/2014/main" id="{ADF3DAFF-EAED-E9C1-4164-0E148B0E0576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1844" y="994703"/>
            <a:ext cx="4152942" cy="297039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98896C17-322D-CC2F-C457-2D0BC25A3931}"/>
              </a:ext>
            </a:extLst>
          </p:cNvPr>
          <p:cNvSpPr txBox="1"/>
          <p:nvPr/>
        </p:nvSpPr>
        <p:spPr>
          <a:xfrm>
            <a:off x="4190863" y="3937406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https://vacatis.com/tr/neuschwanstein-%C5%9Fatosunun-i%C3%A7i/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90BFC19-FE9B-2603-4EE0-CA2277539B66}"/>
              </a:ext>
            </a:extLst>
          </p:cNvPr>
          <p:cNvSpPr txBox="1"/>
          <p:nvPr/>
        </p:nvSpPr>
        <p:spPr>
          <a:xfrm>
            <a:off x="498186" y="3940103"/>
            <a:ext cx="43987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u="sng" noProof="1"/>
              <a:t>https://monkeystale.ca/2019/05/21/jaisalmer-a-sandcastle-in-the-desert/</a:t>
            </a:r>
          </a:p>
        </p:txBody>
      </p:sp>
      <p:sp>
        <p:nvSpPr>
          <p:cNvPr id="26" name="Google Shape;369;p35">
            <a:extLst>
              <a:ext uri="{FF2B5EF4-FFF2-40B4-BE49-F238E27FC236}">
                <a16:creationId xmlns:a16="http://schemas.microsoft.com/office/drawing/2014/main" id="{6F3E9C7F-1FD2-2AD2-F75B-E266C0613D1A}"/>
              </a:ext>
            </a:extLst>
          </p:cNvPr>
          <p:cNvSpPr txBox="1">
            <a:spLocks/>
          </p:cNvSpPr>
          <p:nvPr/>
        </p:nvSpPr>
        <p:spPr>
          <a:xfrm>
            <a:off x="4190863" y="4197737"/>
            <a:ext cx="3957218" cy="33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tr-TR" sz="1600" noProof="1"/>
              <a:t>Masalsı freskli duvarlarla süslü iç mekânlar.</a:t>
            </a:r>
            <a:endParaRPr lang="tr-TR" sz="200" noProof="1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58BBC0E-DA36-4DDC-1890-DDE30551A46F}"/>
              </a:ext>
            </a:extLst>
          </p:cNvPr>
          <p:cNvSpPr txBox="1"/>
          <p:nvPr/>
        </p:nvSpPr>
        <p:spPr>
          <a:xfrm>
            <a:off x="1070989" y="624160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Hindistan</a:t>
            </a:r>
            <a:endParaRPr lang="tr-TR" noProof="1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BC9F6CD-ED23-03FA-38B9-D5F35AAFA5E9}"/>
              </a:ext>
            </a:extLst>
          </p:cNvPr>
          <p:cNvSpPr txBox="1"/>
          <p:nvPr/>
        </p:nvSpPr>
        <p:spPr>
          <a:xfrm>
            <a:off x="5717185" y="583491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Almanya</a:t>
            </a:r>
            <a:endParaRPr lang="tr-TR" noProof="1"/>
          </a:p>
        </p:txBody>
      </p:sp>
      <p:sp>
        <p:nvSpPr>
          <p:cNvPr id="11" name="Google Shape;364;p35">
            <a:extLst>
              <a:ext uri="{FF2B5EF4-FFF2-40B4-BE49-F238E27FC236}">
                <a16:creationId xmlns:a16="http://schemas.microsoft.com/office/drawing/2014/main" id="{AC26BD68-A70B-8ED4-0FEF-48E5D5B177B2}"/>
              </a:ext>
            </a:extLst>
          </p:cNvPr>
          <p:cNvSpPr txBox="1">
            <a:spLocks/>
          </p:cNvSpPr>
          <p:nvPr/>
        </p:nvSpPr>
        <p:spPr>
          <a:xfrm>
            <a:off x="643568" y="-76464"/>
            <a:ext cx="7704000" cy="38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tr-TR" sz="2000" noProof="1">
                <a:solidFill>
                  <a:schemeClr val="lt2"/>
                </a:solidFill>
              </a:rPr>
              <a:t>Tarihi ve Geleneksel Yapılar</a:t>
            </a:r>
          </a:p>
        </p:txBody>
      </p:sp>
      <p:pic>
        <p:nvPicPr>
          <p:cNvPr id="2" name="Google Shape;373;p35">
            <a:extLst>
              <a:ext uri="{FF2B5EF4-FFF2-40B4-BE49-F238E27FC236}">
                <a16:creationId xmlns:a16="http://schemas.microsoft.com/office/drawing/2014/main" id="{6BED240A-44B1-2C91-5935-B87CFFE2435D}"/>
              </a:ext>
            </a:extLst>
          </p:cNvPr>
          <p:cNvPicPr preferRelativeResize="0"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266" y="966640"/>
            <a:ext cx="2793204" cy="299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73;p35">
            <a:extLst>
              <a:ext uri="{FF2B5EF4-FFF2-40B4-BE49-F238E27FC236}">
                <a16:creationId xmlns:a16="http://schemas.microsoft.com/office/drawing/2014/main" id="{E29A19E7-D31F-C27C-D7BF-3BA4254A5F74}"/>
              </a:ext>
            </a:extLst>
          </p:cNvPr>
          <p:cNvPicPr preferRelativeResize="0"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1844" y="994038"/>
            <a:ext cx="4152942" cy="2970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30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erior Design Catalog by Slidesgo">
  <a:themeElements>
    <a:clrScheme name="Simple Light">
      <a:dk1>
        <a:srgbClr val="262626"/>
      </a:dk1>
      <a:lt1>
        <a:srgbClr val="F2F2F0"/>
      </a:lt1>
      <a:dk2>
        <a:srgbClr val="828C72"/>
      </a:dk2>
      <a:lt2>
        <a:srgbClr val="A67D65"/>
      </a:lt2>
      <a:accent1>
        <a:srgbClr val="D9BDA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26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3130</Words>
  <Application>Microsoft Office PowerPoint</Application>
  <PresentationFormat>Ekran Gösterisi (16:9)</PresentationFormat>
  <Paragraphs>599</Paragraphs>
  <Slides>59</Slides>
  <Notes>59</Notes>
  <HiddenSlides>0</HiddenSlides>
  <MMClips>1</MMClips>
  <ScaleCrop>false</ScaleCrop>
  <HeadingPairs>
    <vt:vector size="8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59</vt:i4>
      </vt:variant>
    </vt:vector>
  </HeadingPairs>
  <TitlesOfParts>
    <vt:vector size="65" baseType="lpstr">
      <vt:lpstr>Arial</vt:lpstr>
      <vt:lpstr>Work Sans</vt:lpstr>
      <vt:lpstr>Manrope</vt:lpstr>
      <vt:lpstr>Bebas Neue</vt:lpstr>
      <vt:lpstr>Interior Design Catalog by Slidesgo</vt:lpstr>
      <vt:lpstr>Image</vt:lpstr>
      <vt:lpstr>Tarihi ve Geleneksel Yapılar</vt:lpstr>
      <vt:lpstr>01</vt:lpstr>
      <vt:lpstr>03</vt:lpstr>
      <vt:lpstr>05</vt:lpstr>
      <vt:lpstr>07</vt:lpstr>
      <vt:lpstr>09</vt:lpstr>
      <vt:lpstr>11</vt:lpstr>
      <vt:lpstr>13</vt:lpstr>
      <vt:lpstr>15</vt:lpstr>
      <vt:lpstr>17</vt:lpstr>
      <vt:lpstr>19</vt:lpstr>
      <vt:lpstr>Modern ve Çağdaş  İç Mekanlar</vt:lpstr>
      <vt:lpstr>21</vt:lpstr>
      <vt:lpstr>23</vt:lpstr>
      <vt:lpstr>25</vt:lpstr>
      <vt:lpstr>27</vt:lpstr>
      <vt:lpstr>29</vt:lpstr>
      <vt:lpstr>31</vt:lpstr>
      <vt:lpstr>33</vt:lpstr>
      <vt:lpstr>35</vt:lpstr>
      <vt:lpstr>37</vt:lpstr>
      <vt:lpstr>39</vt:lpstr>
      <vt:lpstr>Deneysel ve   Özel İç Mekanlar</vt:lpstr>
      <vt:lpstr>41</vt:lpstr>
      <vt:lpstr>43</vt:lpstr>
      <vt:lpstr>45</vt:lpstr>
      <vt:lpstr>47</vt:lpstr>
      <vt:lpstr>49</vt:lpstr>
      <vt:lpstr>Brutalist ve  Endüstriyel     Mimari</vt:lpstr>
      <vt:lpstr>51</vt:lpstr>
      <vt:lpstr>53</vt:lpstr>
      <vt:lpstr>55</vt:lpstr>
      <vt:lpstr>57</vt:lpstr>
      <vt:lpstr>59</vt:lpstr>
      <vt:lpstr>Klasik    Neo-klasik     Mimari</vt:lpstr>
      <vt:lpstr>61</vt:lpstr>
      <vt:lpstr>63</vt:lpstr>
      <vt:lpstr>65</vt:lpstr>
      <vt:lpstr>67</vt:lpstr>
      <vt:lpstr>69</vt:lpstr>
      <vt:lpstr>Organik   &amp;  Sürdürülebilir   Mimari </vt:lpstr>
      <vt:lpstr>71</vt:lpstr>
      <vt:lpstr>73</vt:lpstr>
      <vt:lpstr>75</vt:lpstr>
      <vt:lpstr>77</vt:lpstr>
      <vt:lpstr>79</vt:lpstr>
      <vt:lpstr>Postmodern   &amp;  Dekonstrüktivist   Mimari</vt:lpstr>
      <vt:lpstr>81</vt:lpstr>
      <vt:lpstr>83</vt:lpstr>
      <vt:lpstr>85</vt:lpstr>
      <vt:lpstr>87</vt:lpstr>
      <vt:lpstr>89</vt:lpstr>
      <vt:lpstr>Futuristik   &amp;  Dijital    Mimari</vt:lpstr>
      <vt:lpstr>91</vt:lpstr>
      <vt:lpstr>93</vt:lpstr>
      <vt:lpstr>95</vt:lpstr>
      <vt:lpstr>97</vt:lpstr>
      <vt:lpstr>99</vt:lpstr>
      <vt:lpstr>Teşekkürler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SELÇUK DERE</cp:lastModifiedBy>
  <cp:revision>57</cp:revision>
  <dcterms:modified xsi:type="dcterms:W3CDTF">2025-04-24T20:01:16Z</dcterms:modified>
</cp:coreProperties>
</file>