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354" r:id="rId2"/>
    <p:sldId id="376" r:id="rId3"/>
    <p:sldId id="374" r:id="rId4"/>
    <p:sldId id="375" r:id="rId5"/>
    <p:sldId id="364" r:id="rId6"/>
    <p:sldId id="373" r:id="rId7"/>
    <p:sldId id="372" r:id="rId8"/>
    <p:sldId id="371" r:id="rId9"/>
    <p:sldId id="370" r:id="rId10"/>
    <p:sldId id="369" r:id="rId11"/>
    <p:sldId id="368" r:id="rId12"/>
    <p:sldId id="367" r:id="rId13"/>
    <p:sldId id="366" r:id="rId14"/>
    <p:sldId id="365" r:id="rId15"/>
    <p:sldId id="362" r:id="rId16"/>
    <p:sldId id="363" r:id="rId17"/>
    <p:sldId id="357" r:id="rId18"/>
    <p:sldId id="361" r:id="rId19"/>
    <p:sldId id="258" r:id="rId20"/>
    <p:sldId id="445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444" r:id="rId30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Bebas Neue" panose="020B0606020202050201" pitchFamily="34" charset="-94"/>
      <p:regular r:id="rId36"/>
    </p:embeddedFont>
    <p:embeddedFont>
      <p:font typeface="Dosis" pitchFamily="2" charset="-94"/>
      <p:regular r:id="rId37"/>
      <p:bold r:id="rId38"/>
    </p:embeddedFont>
    <p:embeddedFont>
      <p:font typeface="Manrope" panose="020B0604020202020204" charset="0"/>
      <p:regular r:id="rId39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363E27-73C0-447C-BE04-DB68E737DBC1}">
  <a:tblStyle styleId="{05363E27-73C0-447C-BE04-DB68E737DB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4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27261C85-64D6-1223-1E08-F370CFF75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412BB12E-D570-1F7C-31E1-3234EF5BB9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D0A33706-9756-9743-DE35-59AE3C210A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23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F24C-F2E2-8539-4744-72A33F24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C372EB7-81CA-33E7-3F87-3440294C8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C929FDE-C200-DD99-034E-0C88F52B8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3886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2B0523B3-88F4-9A21-96D3-478786F9D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BD4D4807-6AB8-7F48-471B-93C9E6EC32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24B96714-1A17-96DC-F09B-30099DFFFA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309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B3FD3FB4-C6E0-5087-C6B2-A41E5D749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8A72EB79-F4A0-FB6B-03AD-411E9D9966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7CCFE821-AD80-8C12-83B9-40B2E338CA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770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2B482709-5205-6D20-5AB2-5CC3BF494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2784b0a1f_1_16:notes">
            <a:extLst>
              <a:ext uri="{FF2B5EF4-FFF2-40B4-BE49-F238E27FC236}">
                <a16:creationId xmlns:a16="http://schemas.microsoft.com/office/drawing/2014/main" id="{3D38EF8E-58E3-D27D-5532-91258753A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2784b0a1f_1_16:notes">
            <a:extLst>
              <a:ext uri="{FF2B5EF4-FFF2-40B4-BE49-F238E27FC236}">
                <a16:creationId xmlns:a16="http://schemas.microsoft.com/office/drawing/2014/main" id="{12453568-A8E3-00B3-A6B7-A4D11F7D8C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316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>
          <a:extLst>
            <a:ext uri="{FF2B5EF4-FFF2-40B4-BE49-F238E27FC236}">
              <a16:creationId xmlns:a16="http://schemas.microsoft.com/office/drawing/2014/main" id="{70D727DA-734D-6546-15D5-4E1CA4F2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8fca45b16_0_11:notes">
            <a:extLst>
              <a:ext uri="{FF2B5EF4-FFF2-40B4-BE49-F238E27FC236}">
                <a16:creationId xmlns:a16="http://schemas.microsoft.com/office/drawing/2014/main" id="{A75881C7-970B-FFBE-458F-C8FEC3462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38fca45b16_0_11:notes">
            <a:extLst>
              <a:ext uri="{FF2B5EF4-FFF2-40B4-BE49-F238E27FC236}">
                <a16:creationId xmlns:a16="http://schemas.microsoft.com/office/drawing/2014/main" id="{E0C99166-BAFB-945E-770B-EE61F34EC4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216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0B96D2A1-EECE-EED7-988E-9F7A3DFFE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25ACC98F-9AD8-1E69-E4B4-7CD7FE96A2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95972858-0D76-9071-93F0-3B60E519F5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629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4DF8432E-36EA-636E-428D-6DCC55C62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56419F32-65BF-C6BB-10FB-12AD2838DF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137DA7A3-CAD3-2466-A86C-77791C522F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121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57C9C4EB-6B8E-B1A8-DA1A-8FC4B6A71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0669E8EA-2485-DBCC-C08E-F1EB1246EC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3D74D626-28A5-FD85-93AE-05221B6F2E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553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F45A9407-C790-1A62-BAA8-53C78039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0072C6DB-87B7-633C-49B9-9E4D4560FF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10D5E480-7572-3C65-4733-71918581A8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711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341C4C83-6DAB-2AC0-DFE6-49DD31314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933245B9-8CDE-AD57-1E30-92D77205A5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A657FDDA-DB8A-902F-64C6-BB516C3D59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50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107F8-B4C0-F816-BF2A-5384A3A9C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39CFED0-5AC8-E9ED-E0DD-286A67BD3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3A26147-B09F-97EB-9CE8-0B03347FB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8614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AA5DEA42-CBE4-258B-0609-521965901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7861EB30-821B-FCEE-14F1-501C4A1000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CAD12802-D54D-64B9-942C-001C9C8CF6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812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F7A89ECC-B64E-AE5A-36FF-3A25FF796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85D22D2A-2CE2-7886-1850-14F05CE016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2913FF79-64A1-5CD5-F38E-BF0F61AAB5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789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>
          <a:extLst>
            <a:ext uri="{FF2B5EF4-FFF2-40B4-BE49-F238E27FC236}">
              <a16:creationId xmlns:a16="http://schemas.microsoft.com/office/drawing/2014/main" id="{9CDFCB46-7937-43A0-3267-76A9370D7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5293ac3f3d_0_36364:notes">
            <a:extLst>
              <a:ext uri="{FF2B5EF4-FFF2-40B4-BE49-F238E27FC236}">
                <a16:creationId xmlns:a16="http://schemas.microsoft.com/office/drawing/2014/main" id="{3A6A9A62-BBC6-B3DE-52DF-471DF42257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5293ac3f3d_0_36364:notes">
            <a:extLst>
              <a:ext uri="{FF2B5EF4-FFF2-40B4-BE49-F238E27FC236}">
                <a16:creationId xmlns:a16="http://schemas.microsoft.com/office/drawing/2014/main" id="{58D31869-8462-2655-800E-6FD88B42E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000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>
          <a:extLst>
            <a:ext uri="{FF2B5EF4-FFF2-40B4-BE49-F238E27FC236}">
              <a16:creationId xmlns:a16="http://schemas.microsoft.com/office/drawing/2014/main" id="{C063FF12-EE75-EA65-39F0-39B3DDD67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15293ac3f3d_0_258:notes">
            <a:extLst>
              <a:ext uri="{FF2B5EF4-FFF2-40B4-BE49-F238E27FC236}">
                <a16:creationId xmlns:a16="http://schemas.microsoft.com/office/drawing/2014/main" id="{2332F19C-2C4F-C6A0-FCA0-7E787DD215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15293ac3f3d_0_258:notes">
            <a:extLst>
              <a:ext uri="{FF2B5EF4-FFF2-40B4-BE49-F238E27FC236}">
                <a16:creationId xmlns:a16="http://schemas.microsoft.com/office/drawing/2014/main" id="{72AB3FFA-AF62-8AE8-6B08-F431827ABF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09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80C6-A076-8695-1C9F-E342DB2A0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C0B17D4-67E1-6BA7-AD66-C58A660CD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91E03B4-5C57-9654-C7EA-3AB2957B6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79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8A795-8220-05CD-E89B-4A7AF67BA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C89A837-BDA9-28C6-8BE1-28FC39AA7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8574BAB-F625-5551-A932-EF4ADAF87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147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1AEFF-A412-CCA5-9396-939BC3702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7CD8C21-03E5-7E98-0759-5C52AFE74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11DD15A-B101-F728-A9A8-5DA0E099E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949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595E4-22EA-E5C1-0EC1-41994B1F2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8CACA7A1-A9C9-AA87-1F00-8D6446DE6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623E862-51DE-0748-08E7-5446FF201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408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1FE58-9D21-AC5D-EB1C-6CBB845B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D9B6983-2316-8538-C045-C8F23BF6C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AFF72B6-67EA-4EBE-F3F4-380124E39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3713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6667E-D505-39D3-4DC9-2A2EC518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9D9ADF0-FB14-697A-F1B1-DAC915AB8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E218C00-BEF3-DFB5-C6B4-C47591484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003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78565-9C25-A0DD-480D-FEF9ED6D1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68C1629-D0B4-081E-289C-2EBF6E4DC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68A3CA8-04D4-062B-CD53-42709C98A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42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859075" y="1522900"/>
            <a:ext cx="35676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892724" y="535000"/>
            <a:ext cx="1500300" cy="9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861300" y="2755425"/>
            <a:ext cx="3567600" cy="682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>
            <a:spLocks noGrp="1"/>
          </p:cNvSpPr>
          <p:nvPr>
            <p:ph type="pic" idx="3"/>
          </p:nvPr>
        </p:nvSpPr>
        <p:spPr>
          <a:xfrm>
            <a:off x="2110975" y="2755425"/>
            <a:ext cx="2140200" cy="18327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3"/>
          <p:cNvSpPr>
            <a:spLocks noGrp="1"/>
          </p:cNvSpPr>
          <p:nvPr>
            <p:ph type="pic" idx="4"/>
          </p:nvPr>
        </p:nvSpPr>
        <p:spPr>
          <a:xfrm>
            <a:off x="715100" y="842500"/>
            <a:ext cx="2802900" cy="24003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8505650" y="0"/>
            <a:ext cx="450300" cy="1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27650" y="0"/>
            <a:ext cx="2441400" cy="358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16800" y="3755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16800" y="411563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316800" y="447623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071575"/>
            <a:ext cx="77040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65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17495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1495733" y="1657302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2" hasCustomPrompt="1"/>
          </p:nvPr>
        </p:nvSpPr>
        <p:spPr>
          <a:xfrm>
            <a:off x="5736525" y="169515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3"/>
          </p:nvPr>
        </p:nvSpPr>
        <p:spPr>
          <a:xfrm>
            <a:off x="6508475" y="2179953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68155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5"/>
          </p:nvPr>
        </p:nvSpPr>
        <p:spPr>
          <a:xfrm>
            <a:off x="1497673" y="3179625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6" hasCustomPrompt="1"/>
          </p:nvPr>
        </p:nvSpPr>
        <p:spPr>
          <a:xfrm>
            <a:off x="5736525" y="3321200"/>
            <a:ext cx="77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7"/>
          </p:nvPr>
        </p:nvSpPr>
        <p:spPr>
          <a:xfrm>
            <a:off x="6508475" y="3808100"/>
            <a:ext cx="18420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9"/>
          </p:nvPr>
        </p:nvSpPr>
        <p:spPr>
          <a:xfrm>
            <a:off x="1491875" y="1174950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3"/>
          </p:nvPr>
        </p:nvSpPr>
        <p:spPr>
          <a:xfrm>
            <a:off x="6508475" y="1695150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1493806" y="2681558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5"/>
          </p:nvPr>
        </p:nvSpPr>
        <p:spPr>
          <a:xfrm>
            <a:off x="6508475" y="3321197"/>
            <a:ext cx="184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>
            <a:spLocks noGrp="1"/>
          </p:cNvSpPr>
          <p:nvPr>
            <p:ph type="pic" idx="16"/>
          </p:nvPr>
        </p:nvSpPr>
        <p:spPr>
          <a:xfrm>
            <a:off x="3424624" y="1323150"/>
            <a:ext cx="2226900" cy="31773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3"/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65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5"/>
          <p:cNvSpPr/>
          <p:nvPr/>
        </p:nvSpPr>
        <p:spPr>
          <a:xfrm>
            <a:off x="292700" y="122065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>
            <a:off x="292700" y="158125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5"/>
          <p:cNvSpPr/>
          <p:nvPr/>
        </p:nvSpPr>
        <p:spPr>
          <a:xfrm>
            <a:off x="292700" y="194186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5"/>
          <p:cNvSpPr/>
          <p:nvPr/>
        </p:nvSpPr>
        <p:spPr>
          <a:xfrm>
            <a:off x="292700" y="230246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5"/>
          <p:cNvSpPr/>
          <p:nvPr/>
        </p:nvSpPr>
        <p:spPr>
          <a:xfrm>
            <a:off x="292700" y="266307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5"/>
          <p:cNvSpPr/>
          <p:nvPr/>
        </p:nvSpPr>
        <p:spPr>
          <a:xfrm>
            <a:off x="292700" y="302367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5"/>
          <p:cNvSpPr/>
          <p:nvPr/>
        </p:nvSpPr>
        <p:spPr>
          <a:xfrm>
            <a:off x="0" y="4826700"/>
            <a:ext cx="2515800" cy="3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5"/>
          <p:cNvSpPr/>
          <p:nvPr/>
        </p:nvSpPr>
        <p:spPr>
          <a:xfrm>
            <a:off x="8525900" y="2562425"/>
            <a:ext cx="618300" cy="2581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5"/>
          <p:cNvSpPr/>
          <p:nvPr/>
        </p:nvSpPr>
        <p:spPr>
          <a:xfrm>
            <a:off x="8634425" y="2571300"/>
            <a:ext cx="509700" cy="2581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5"/>
          <p:cNvSpPr/>
          <p:nvPr/>
        </p:nvSpPr>
        <p:spPr>
          <a:xfrm>
            <a:off x="8908225" y="2571300"/>
            <a:ext cx="235800" cy="2581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/>
          <p:nvPr/>
        </p:nvSpPr>
        <p:spPr>
          <a:xfrm flipH="1">
            <a:off x="7978200" y="4261200"/>
            <a:ext cx="1165800" cy="887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8"/>
          <p:cNvSpPr/>
          <p:nvPr/>
        </p:nvSpPr>
        <p:spPr>
          <a:xfrm flipH="1">
            <a:off x="8279276" y="4423195"/>
            <a:ext cx="563400" cy="563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8"/>
          <p:cNvSpPr/>
          <p:nvPr/>
        </p:nvSpPr>
        <p:spPr>
          <a:xfrm flipH="1">
            <a:off x="301675" y="19723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8"/>
          <p:cNvSpPr/>
          <p:nvPr/>
        </p:nvSpPr>
        <p:spPr>
          <a:xfrm flipH="1">
            <a:off x="301675" y="23329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8"/>
          <p:cNvSpPr/>
          <p:nvPr/>
        </p:nvSpPr>
        <p:spPr>
          <a:xfrm flipH="1">
            <a:off x="287225" y="4796250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8"/>
          <p:cNvSpPr/>
          <p:nvPr/>
        </p:nvSpPr>
        <p:spPr>
          <a:xfrm>
            <a:off x="6611875" y="0"/>
            <a:ext cx="2306100" cy="887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7012675" y="101100"/>
            <a:ext cx="1830000" cy="685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"/>
          <p:cNvSpPr/>
          <p:nvPr/>
        </p:nvSpPr>
        <p:spPr>
          <a:xfrm>
            <a:off x="298175" y="266307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"/>
          <p:cNvSpPr/>
          <p:nvPr/>
        </p:nvSpPr>
        <p:spPr>
          <a:xfrm>
            <a:off x="287225" y="302367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"/>
          <p:cNvSpPr/>
          <p:nvPr/>
        </p:nvSpPr>
        <p:spPr>
          <a:xfrm flipH="1">
            <a:off x="8739000" y="-510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8"/>
          <p:cNvSpPr/>
          <p:nvPr/>
        </p:nvSpPr>
        <p:spPr>
          <a:xfrm>
            <a:off x="1163650" y="4099200"/>
            <a:ext cx="887400" cy="887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"/>
          <p:cNvSpPr/>
          <p:nvPr/>
        </p:nvSpPr>
        <p:spPr>
          <a:xfrm flipH="1">
            <a:off x="7373625" y="357975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9"/>
          <p:cNvSpPr/>
          <p:nvPr/>
        </p:nvSpPr>
        <p:spPr>
          <a:xfrm flipH="1">
            <a:off x="6516575" y="2842450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9"/>
          <p:cNvSpPr/>
          <p:nvPr/>
        </p:nvSpPr>
        <p:spPr>
          <a:xfrm flipH="1">
            <a:off x="125" y="4081225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9"/>
          <p:cNvSpPr/>
          <p:nvPr/>
        </p:nvSpPr>
        <p:spPr>
          <a:xfrm flipH="1">
            <a:off x="0" y="4304850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9"/>
          <p:cNvSpPr/>
          <p:nvPr/>
        </p:nvSpPr>
        <p:spPr>
          <a:xfrm flipH="1">
            <a:off x="8715525" y="375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9"/>
          <p:cNvSpPr/>
          <p:nvPr/>
        </p:nvSpPr>
        <p:spPr>
          <a:xfrm flipH="1">
            <a:off x="8715525" y="411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9"/>
          <p:cNvSpPr/>
          <p:nvPr/>
        </p:nvSpPr>
        <p:spPr>
          <a:xfrm flipH="1">
            <a:off x="8715525" y="447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9"/>
          <p:cNvSpPr/>
          <p:nvPr/>
        </p:nvSpPr>
        <p:spPr>
          <a:xfrm flipH="1">
            <a:off x="188275" y="-25"/>
            <a:ext cx="450300" cy="1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9"/>
          <p:cNvSpPr/>
          <p:nvPr/>
        </p:nvSpPr>
        <p:spPr>
          <a:xfrm flipH="1">
            <a:off x="4075175" y="-25"/>
            <a:ext cx="2441400" cy="358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>
            <a:spLocks noGrp="1"/>
          </p:cNvSpPr>
          <p:nvPr>
            <p:ph type="ctrTitle"/>
          </p:nvPr>
        </p:nvSpPr>
        <p:spPr>
          <a:xfrm>
            <a:off x="2429950" y="535000"/>
            <a:ext cx="4284000" cy="11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subTitle" idx="1"/>
          </p:nvPr>
        </p:nvSpPr>
        <p:spPr>
          <a:xfrm>
            <a:off x="2425075" y="1667500"/>
            <a:ext cx="4293900" cy="12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27"/>
          <p:cNvSpPr txBox="1"/>
          <p:nvPr/>
        </p:nvSpPr>
        <p:spPr>
          <a:xfrm>
            <a:off x="2107300" y="4025300"/>
            <a:ext cx="4929300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,</a:t>
            </a: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,</a:t>
            </a: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 and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0" y="0"/>
            <a:ext cx="1416300" cy="2348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279600" y="360688"/>
            <a:ext cx="857100" cy="857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279600" y="984713"/>
            <a:ext cx="857100" cy="857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>
            <a:off x="549775" y="4221100"/>
            <a:ext cx="1248600" cy="950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7"/>
          <p:cNvSpPr/>
          <p:nvPr/>
        </p:nvSpPr>
        <p:spPr>
          <a:xfrm>
            <a:off x="-195900" y="3158725"/>
            <a:ext cx="1332600" cy="133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7"/>
          <p:cNvSpPr/>
          <p:nvPr/>
        </p:nvSpPr>
        <p:spPr>
          <a:xfrm>
            <a:off x="7668650" y="1966300"/>
            <a:ext cx="1313700" cy="1313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7"/>
          <p:cNvSpPr/>
          <p:nvPr/>
        </p:nvSpPr>
        <p:spPr>
          <a:xfrm>
            <a:off x="7715125" y="4118525"/>
            <a:ext cx="1416300" cy="1024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7"/>
          <p:cNvSpPr/>
          <p:nvPr/>
        </p:nvSpPr>
        <p:spPr>
          <a:xfrm>
            <a:off x="7491100" y="2986175"/>
            <a:ext cx="937800" cy="1332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/>
          <p:nvPr/>
        </p:nvSpPr>
        <p:spPr>
          <a:xfrm>
            <a:off x="7289700" y="535000"/>
            <a:ext cx="1854300" cy="53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"/>
              <a:buNone/>
              <a:defRPr sz="30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60" r:id="rId5"/>
    <p:sldLayoutId id="2147483671" r:id="rId6"/>
    <p:sldLayoutId id="2147483674" r:id="rId7"/>
    <p:sldLayoutId id="2147483675" r:id="rId8"/>
    <p:sldLayoutId id="2147483680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1F09729A-DB53-9895-D865-B04AF35D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EE042EE1-E358-0691-F56C-BC08AA9D9041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8DB41D43-2777-F622-ED99-9D8D7B1AB466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>
            <a:extLst>
              <a:ext uri="{FF2B5EF4-FFF2-40B4-BE49-F238E27FC236}">
                <a16:creationId xmlns:a16="http://schemas.microsoft.com/office/drawing/2014/main" id="{5B8BB5CA-8C18-8A7D-69E3-CE4D0A7D132F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7B4EAB7A-642C-F3D3-479A-1BE6FDA97E21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7A4DD7AB-F622-02E3-F906-99B37EBBE40A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5C1114CB-5DA0-3B4C-BBB2-B2E212118AD8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657301" y="1139164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Farklı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DB88AE7F-1CD8-4608-F496-6CB6A03F5F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3719" y="2225232"/>
            <a:ext cx="5192429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</a:t>
            </a:r>
            <a:br>
              <a:rPr lang="tr-TR" noProof="1"/>
            </a:br>
            <a:r>
              <a:rPr lang="tr-TR" noProof="1"/>
              <a:t>Denemeleri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2E39F36-F54B-C5EC-8DDD-6E40FFAE7D2E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2008497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C5C43-1EE1-CCEA-1248-FE6055D9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5F7570-42AC-3108-E42C-1EFA2F0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2400" noProof="1">
                <a:solidFill>
                  <a:schemeClr val="tx2"/>
                </a:solidFill>
              </a:rPr>
              <a:t>nOna Sanat Merkezi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220E62F-333D-178F-0D31-44C8A2C654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B09C60C-5207-7CD0-37CB-D7D1160F1E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63318DE-DAED-2069-A863-6D1B0912C2A9}"/>
              </a:ext>
            </a:extLst>
          </p:cNvPr>
          <p:cNvSpPr txBox="1"/>
          <p:nvPr/>
        </p:nvSpPr>
        <p:spPr>
          <a:xfrm>
            <a:off x="3642360" y="4912668"/>
            <a:ext cx="54284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https://www.arkitera.com/haber/belcikada-yenilenen-sanat-merkezi-tugla-duvarlariyla-dikkat-cekiyor/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AE486A0-5889-773B-3A20-5AD44A622D17}"/>
              </a:ext>
            </a:extLst>
          </p:cNvPr>
          <p:cNvSpPr txBox="1"/>
          <p:nvPr/>
        </p:nvSpPr>
        <p:spPr>
          <a:xfrm>
            <a:off x="720000" y="413223"/>
            <a:ext cx="807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noProof="1">
                <a:solidFill>
                  <a:schemeClr val="bg1">
                    <a:lumMod val="25000"/>
                  </a:schemeClr>
                </a:solidFill>
              </a:rPr>
              <a:t>Belçika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9383865-6C52-3CCF-F169-0DC7C443215E}"/>
              </a:ext>
            </a:extLst>
          </p:cNvPr>
          <p:cNvSpPr txBox="1"/>
          <p:nvPr/>
        </p:nvSpPr>
        <p:spPr>
          <a:xfrm>
            <a:off x="424601" y="4261963"/>
            <a:ext cx="477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noProof="1">
                <a:solidFill>
                  <a:schemeClr val="bg1">
                    <a:lumMod val="25000"/>
                  </a:schemeClr>
                </a:solidFill>
              </a:rPr>
              <a:t>Kentsel doku içerisindeki eski sanat merkezinin yenileme projesinde tuğla duvarın yeniden yorumlanması</a:t>
            </a:r>
          </a:p>
        </p:txBody>
      </p:sp>
    </p:spTree>
    <p:extLst>
      <p:ext uri="{BB962C8B-B14F-4D97-AF65-F5344CB8AC3E}">
        <p14:creationId xmlns:p14="http://schemas.microsoft.com/office/powerpoint/2010/main" val="2355469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5D817-76D2-0CCA-6A66-DC62801FC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18FAC9-DE37-4F76-96FE-63C19726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2400" noProof="1">
                <a:solidFill>
                  <a:schemeClr val="tx2"/>
                </a:solidFill>
              </a:rPr>
              <a:t>Lego Duvar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58C2DCE-A7CE-132E-4C9F-C21AED1573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5456341-2C69-A883-CDF5-89D05A5C1F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1DB5260-50F8-921C-BDB3-3589ECA58BF5}"/>
              </a:ext>
            </a:extLst>
          </p:cNvPr>
          <p:cNvSpPr txBox="1"/>
          <p:nvPr/>
        </p:nvSpPr>
        <p:spPr>
          <a:xfrm>
            <a:off x="4494954" y="4912668"/>
            <a:ext cx="45758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https://dornob.com/funny-business-awesome-diy-lego-wall-constructed-in-office/</a:t>
            </a:r>
          </a:p>
        </p:txBody>
      </p:sp>
    </p:spTree>
    <p:extLst>
      <p:ext uri="{BB962C8B-B14F-4D97-AF65-F5344CB8AC3E}">
        <p14:creationId xmlns:p14="http://schemas.microsoft.com/office/powerpoint/2010/main" val="32571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CBB69-F6EF-9040-0971-540C7420F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57ADFCE-97ED-7615-54E9-24F5CB04AC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089189B-2C1B-FE8E-01C9-DC3E6220FA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954" y="1382680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8894DA3-A7B0-9C7E-EE3E-57760B735E5B}"/>
              </a:ext>
            </a:extLst>
          </p:cNvPr>
          <p:cNvSpPr txBox="1"/>
          <p:nvPr/>
        </p:nvSpPr>
        <p:spPr>
          <a:xfrm>
            <a:off x="4494954" y="4912668"/>
            <a:ext cx="48700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>
                <a:solidFill>
                  <a:schemeClr val="bg1">
                    <a:lumMod val="25000"/>
                  </a:schemeClr>
                </a:solidFill>
              </a:rPr>
              <a:t>https://www.arkitera.com/haber/los-cabostaki-casa-ballena-gallerynin-sikistirilmis-toprak-duvarlari/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DFB278E-5C9E-D781-E372-62163B71D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4954" y="0"/>
            <a:ext cx="2726690" cy="129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960F0940-E7F4-50BA-636C-C9BBC3EF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7704000" cy="572700"/>
          </a:xfrm>
        </p:spPr>
        <p:txBody>
          <a:bodyPr/>
          <a:lstStyle/>
          <a:p>
            <a:r>
              <a:rPr lang="tr-TR" sz="2400" noProof="1">
                <a:solidFill>
                  <a:schemeClr val="tx2"/>
                </a:solidFill>
              </a:rPr>
              <a:t>Casa Ballena Gallery</a:t>
            </a:r>
            <a:br>
              <a:rPr lang="tr-TR" sz="2400" noProof="1">
                <a:solidFill>
                  <a:schemeClr val="tx2"/>
                </a:solidFill>
              </a:rPr>
            </a:br>
            <a:endParaRPr lang="tr-TR" sz="2400" noProof="1">
              <a:solidFill>
                <a:schemeClr val="tx2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8779811-941C-A15E-8BAB-1DD1A03CBBDA}"/>
              </a:ext>
            </a:extLst>
          </p:cNvPr>
          <p:cNvSpPr txBox="1"/>
          <p:nvPr/>
        </p:nvSpPr>
        <p:spPr>
          <a:xfrm>
            <a:off x="64770" y="312175"/>
            <a:ext cx="4625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>
                <a:solidFill>
                  <a:schemeClr val="bg1">
                    <a:lumMod val="25000"/>
                  </a:schemeClr>
                </a:solidFill>
              </a:rPr>
              <a:t>Los Cabos, Meksika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1E2EBB4-15CD-303A-A848-B52FB65F2AC1}"/>
              </a:ext>
            </a:extLst>
          </p:cNvPr>
          <p:cNvSpPr txBox="1"/>
          <p:nvPr/>
        </p:nvSpPr>
        <p:spPr>
          <a:xfrm>
            <a:off x="407670" y="4093028"/>
            <a:ext cx="4732020" cy="590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725"/>
              </a:lnSpc>
            </a:pPr>
            <a:r>
              <a:rPr lang="tr-TR" sz="1600" b="0" i="0" noProof="1">
                <a:solidFill>
                  <a:srgbClr val="212529"/>
                </a:solidFill>
                <a:effectLst/>
                <a:latin typeface="Dosis" pitchFamily="2" charset="-94"/>
              </a:rPr>
              <a:t>Sıkıştırılmış Toprak Duvarlar</a:t>
            </a:r>
          </a:p>
        </p:txBody>
      </p:sp>
    </p:spTree>
    <p:extLst>
      <p:ext uri="{BB962C8B-B14F-4D97-AF65-F5344CB8AC3E}">
        <p14:creationId xmlns:p14="http://schemas.microsoft.com/office/powerpoint/2010/main" val="224220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ED076-4A80-3B0D-81F1-403EBF263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40AA04-8D97-8171-B9A9-1E545922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3686" y="16817"/>
            <a:ext cx="7704000" cy="572700"/>
          </a:xfrm>
        </p:spPr>
        <p:txBody>
          <a:bodyPr/>
          <a:lstStyle/>
          <a:p>
            <a:pPr algn="ctr"/>
            <a:r>
              <a:rPr lang="tr-TR" sz="2400" noProof="1">
                <a:solidFill>
                  <a:schemeClr val="tx2"/>
                </a:solidFill>
              </a:rPr>
              <a:t>Cam Şişe Duvar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DE4D54D-527F-F63E-1958-43C4F9C95F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A794C45-B6BC-8849-C9B6-5F14EC6B50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7BCFEB6-F2A2-8348-E3CE-EAD6253AFE03}"/>
              </a:ext>
            </a:extLst>
          </p:cNvPr>
          <p:cNvSpPr txBox="1"/>
          <p:nvPr/>
        </p:nvSpPr>
        <p:spPr>
          <a:xfrm>
            <a:off x="5470314" y="4261963"/>
            <a:ext cx="45758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https://www.atlasobscura.com/places/carrabelle-bottle-house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063D8C0-1317-AC6F-062E-D785B547EEC2}"/>
              </a:ext>
            </a:extLst>
          </p:cNvPr>
          <p:cNvSpPr txBox="1"/>
          <p:nvPr/>
        </p:nvSpPr>
        <p:spPr>
          <a:xfrm>
            <a:off x="424989" y="435628"/>
            <a:ext cx="4625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>
                <a:solidFill>
                  <a:schemeClr val="bg1">
                    <a:lumMod val="25000"/>
                  </a:schemeClr>
                </a:solidFill>
              </a:rPr>
              <a:t>İngiltere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37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E93D8-54AA-68F1-C76B-5DAE89D1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DB833B5-9613-E667-25C2-C2AEB97886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3011AB6-F9E6-4AA3-C240-1E96024A85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9FA91AB-AB09-8171-FE0A-434B06D745A7}"/>
              </a:ext>
            </a:extLst>
          </p:cNvPr>
          <p:cNvSpPr txBox="1"/>
          <p:nvPr/>
        </p:nvSpPr>
        <p:spPr>
          <a:xfrm>
            <a:off x="5077041" y="4928056"/>
            <a:ext cx="45758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>
                <a:solidFill>
                  <a:schemeClr val="bg1">
                    <a:lumMod val="25000"/>
                  </a:schemeClr>
                </a:solidFill>
              </a:rPr>
              <a:t>https://www.africanews.com/2016/02/02/nigeria-housing-made-affordable/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3B0203A-6425-20C5-91DB-9BF89ACEF283}"/>
              </a:ext>
            </a:extLst>
          </p:cNvPr>
          <p:cNvSpPr txBox="1"/>
          <p:nvPr/>
        </p:nvSpPr>
        <p:spPr>
          <a:xfrm>
            <a:off x="421004" y="4261963"/>
            <a:ext cx="58008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400" b="0" i="0" u="none" strike="noStrike" baseline="0" noProof="1">
                <a:solidFill>
                  <a:schemeClr val="bg1">
                    <a:lumMod val="25000"/>
                  </a:schemeClr>
                </a:solidFill>
                <a:latin typeface="GothamTRUN-Book"/>
              </a:rPr>
              <a:t>Geri dönüşüm malzemelerinden yapılan plastik tuğla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7F472D5-4ABC-F388-09C3-13BE7F451F00}"/>
              </a:ext>
            </a:extLst>
          </p:cNvPr>
          <p:cNvSpPr txBox="1"/>
          <p:nvPr/>
        </p:nvSpPr>
        <p:spPr>
          <a:xfrm>
            <a:off x="4504898" y="4267349"/>
            <a:ext cx="5800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400" b="0" i="0" u="none" strike="noStrike" baseline="0" noProof="1">
                <a:solidFill>
                  <a:schemeClr val="bg1">
                    <a:lumMod val="25000"/>
                  </a:schemeClr>
                </a:solidFill>
                <a:latin typeface="GothamTRUN-Book"/>
              </a:rPr>
              <a:t>Pet şişelerin içinin kumla doldurulması ile örülen duvar</a:t>
            </a:r>
          </a:p>
          <a:p>
            <a:pPr algn="just"/>
            <a:r>
              <a:rPr lang="tr-TR" noProof="1">
                <a:solidFill>
                  <a:schemeClr val="bg1">
                    <a:lumMod val="25000"/>
                  </a:schemeClr>
                </a:solidFill>
                <a:latin typeface="GothamTRUN-Book"/>
              </a:rPr>
              <a:t>Pet şişeler çelik teller ile bir arada tutulmaktadır.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390CD873-84C0-7AFA-48DF-964DCBC7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5315"/>
            <a:ext cx="7704000" cy="572700"/>
          </a:xfrm>
        </p:spPr>
        <p:txBody>
          <a:bodyPr/>
          <a:lstStyle/>
          <a:p>
            <a:r>
              <a:rPr lang="tr-TR" sz="2400" noProof="1">
                <a:solidFill>
                  <a:schemeClr val="tx2"/>
                </a:solidFill>
              </a:rPr>
              <a:t>Geri dönüşüm malzemelerden duvar denemeleri</a:t>
            </a:r>
          </a:p>
        </p:txBody>
      </p:sp>
    </p:spTree>
    <p:extLst>
      <p:ext uri="{BB962C8B-B14F-4D97-AF65-F5344CB8AC3E}">
        <p14:creationId xmlns:p14="http://schemas.microsoft.com/office/powerpoint/2010/main" val="445011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9569CF-6229-2FBF-D5FC-30C22792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5315"/>
            <a:ext cx="7704000" cy="572700"/>
          </a:xfrm>
        </p:spPr>
        <p:txBody>
          <a:bodyPr/>
          <a:lstStyle/>
          <a:p>
            <a:r>
              <a:rPr lang="tr-TR" sz="2400" noProof="1">
                <a:solidFill>
                  <a:schemeClr val="tx2"/>
                </a:solidFill>
              </a:rPr>
              <a:t>Geri dönüşüm malzemelerden duvar denemeleri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0959E30-D152-21BD-3EAA-E3B6C6E2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296"/>
          <a:stretch/>
        </p:blipFill>
        <p:spPr>
          <a:xfrm>
            <a:off x="720000" y="1571345"/>
            <a:ext cx="3493811" cy="313257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3100207-1953-3DDD-CFED-4085A35977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/>
          <a:stretch/>
        </p:blipFill>
        <p:spPr>
          <a:xfrm>
            <a:off x="4799405" y="1561169"/>
            <a:ext cx="3624596" cy="314275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2127EA0-3E6B-7DDA-1023-12FB42866B94}"/>
              </a:ext>
            </a:extLst>
          </p:cNvPr>
          <p:cNvSpPr txBox="1"/>
          <p:nvPr/>
        </p:nvSpPr>
        <p:spPr>
          <a:xfrm>
            <a:off x="121186" y="648015"/>
            <a:ext cx="8879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0" i="0" u="none" strike="noStrike" baseline="0" noProof="1">
                <a:solidFill>
                  <a:schemeClr val="bg1">
                    <a:lumMod val="25000"/>
                  </a:schemeClr>
                </a:solidFill>
                <a:latin typeface="GothamTRUN-Book"/>
              </a:rPr>
              <a:t>İzmir Yaşar Üniversitesi bünyesinde gerçekleştirilen ve tasarım festivali kapsamına giren üç günlük atölye çalışmasında (4-6 Nisan 2022) katılımcılar atıkların duvar malzemesi olarak kullanılabilme yollarını aramışlardır.</a:t>
            </a:r>
            <a:endParaRPr lang="tr-TR" sz="1800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1F53187-C034-BB78-2DB2-2241C8EA4DA6}"/>
              </a:ext>
            </a:extLst>
          </p:cNvPr>
          <p:cNvSpPr txBox="1"/>
          <p:nvPr/>
        </p:nvSpPr>
        <p:spPr>
          <a:xfrm>
            <a:off x="4425101" y="4835723"/>
            <a:ext cx="4575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solidFill>
                  <a:schemeClr val="bg1">
                    <a:lumMod val="25000"/>
                  </a:schemeClr>
                </a:solidFill>
              </a:rPr>
              <a:t>https://www.researchgate.net/publication/366204555_Atik_Malzemelerden_Duvar_Paneli_Uretme_Atolyesi_Wall_panel_production_workshop_using_waste_material</a:t>
            </a:r>
          </a:p>
        </p:txBody>
      </p:sp>
    </p:spTree>
    <p:extLst>
      <p:ext uri="{BB962C8B-B14F-4D97-AF65-F5344CB8AC3E}">
        <p14:creationId xmlns:p14="http://schemas.microsoft.com/office/powerpoint/2010/main" val="4078646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D119-6964-1610-D3AF-4FFA40F8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F27B36-2E50-2644-F554-6BC504BC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5138"/>
            <a:ext cx="7704000" cy="572700"/>
          </a:xfrm>
        </p:spPr>
        <p:txBody>
          <a:bodyPr/>
          <a:lstStyle/>
          <a:p>
            <a:r>
              <a:rPr lang="tr-TR" sz="2400" noProof="1">
                <a:solidFill>
                  <a:schemeClr val="tx2"/>
                </a:solidFill>
              </a:rPr>
              <a:t>Geri dönüşüm malzemelerden duvar denemeleri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98566C1-6B63-AB38-3E08-6DFB10D3AF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99" y="1571345"/>
            <a:ext cx="3493811" cy="313257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A2096C8-08B9-9D61-D2B5-29B712D607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405" y="1561167"/>
            <a:ext cx="3624596" cy="31427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A42590C-0799-263E-C23F-EE36F139CC18}"/>
              </a:ext>
            </a:extLst>
          </p:cNvPr>
          <p:cNvSpPr txBox="1"/>
          <p:nvPr/>
        </p:nvSpPr>
        <p:spPr>
          <a:xfrm>
            <a:off x="7835479" y="4703923"/>
            <a:ext cx="95461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solidFill>
                  <a:schemeClr val="bg1">
                    <a:lumMod val="25000"/>
                  </a:schemeClr>
                </a:solidFill>
              </a:rPr>
              <a:t>Ege Mimarlık 2022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B02EB12-D854-9123-EF3A-FF1269D3A6A5}"/>
              </a:ext>
            </a:extLst>
          </p:cNvPr>
          <p:cNvSpPr txBox="1"/>
          <p:nvPr/>
        </p:nvSpPr>
        <p:spPr>
          <a:xfrm>
            <a:off x="4214288" y="4803950"/>
            <a:ext cx="4575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noProof="1">
                <a:solidFill>
                  <a:schemeClr val="bg1">
                    <a:lumMod val="25000"/>
                  </a:schemeClr>
                </a:solidFill>
              </a:rPr>
              <a:t>https://www.researchgate.net/publication/366204555_Atik_Malzemelerden_Duvar_Paneli_Uretme_Atolyesi_Wall_panel_production_workshop_using_waste_material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B334948-4BD8-1B29-22DB-FDB407D2A283}"/>
              </a:ext>
            </a:extLst>
          </p:cNvPr>
          <p:cNvSpPr txBox="1"/>
          <p:nvPr/>
        </p:nvSpPr>
        <p:spPr>
          <a:xfrm>
            <a:off x="121186" y="648015"/>
            <a:ext cx="8879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0" i="0" u="none" strike="noStrike" baseline="0" noProof="1">
                <a:solidFill>
                  <a:schemeClr val="bg1">
                    <a:lumMod val="25000"/>
                  </a:schemeClr>
                </a:solidFill>
                <a:latin typeface="GothamTRUN-Book"/>
              </a:rPr>
              <a:t>İzmir Yaşar Üniversitesi bünyesinde gerçekleştirilen ve tasarım festivali kapsamına giren üç günlük atölye çalışmasında (4-6 Nisan 2022) katılımcılar atıkların duvar malzemesi olarak kullanılabilme yollarını aramışlardır.</a:t>
            </a:r>
            <a:endParaRPr lang="tr-TR" sz="1800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0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140F8613-2BDF-E80C-B0AB-6386A822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AA91EC54-104F-44C9-F5CA-DF6C5267F6E6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70110" y="302671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noProof="1"/>
              <a:t>ARTe SONoro</a:t>
            </a: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B0985C4-1526-AC2E-86FA-7D2E23BDC33D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37471" y="4441376"/>
            <a:ext cx="395721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Dijital yansıtma kullanılan duvarlar farklı deneyimler yaşatmaktadır.</a:t>
            </a:r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9C7B6ECE-A182-1504-AB04-1BC4DB7FD180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/>
          <a:srcRect/>
          <a:stretch/>
        </p:blipFill>
        <p:spPr>
          <a:xfrm>
            <a:off x="520871" y="931312"/>
            <a:ext cx="4642082" cy="3371178"/>
          </a:xfrm>
          <a:prstGeom prst="rect">
            <a:avLst/>
          </a:prstGeom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1FF28766-55D9-5809-95C8-EFC3CEA3A8A6}"/>
              </a:ext>
            </a:extLst>
          </p:cNvPr>
          <p:cNvSpPr txBox="1"/>
          <p:nvPr/>
        </p:nvSpPr>
        <p:spPr>
          <a:xfrm>
            <a:off x="437471" y="4291128"/>
            <a:ext cx="51453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/>
              <a:t>https://www.demmuseums.com/tr/muzeler/efes-deneyim-muzesi/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30940EF-EF3F-79A7-D288-1B0CFC296836}"/>
              </a:ext>
            </a:extLst>
          </p:cNvPr>
          <p:cNvSpPr txBox="1"/>
          <p:nvPr/>
        </p:nvSpPr>
        <p:spPr>
          <a:xfrm>
            <a:off x="970110" y="597935"/>
            <a:ext cx="4869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Madrid</a:t>
            </a:r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4116934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D7F1EEDA-7066-C488-C60F-8B46C0391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367ACD42-6FD4-464F-9E0F-B9F717B7F15B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70110" y="302671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Switch Restourant</a:t>
            </a: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BB59DF9B-1028-C0FD-3CBF-1ABF6AF1305E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37471" y="4441376"/>
            <a:ext cx="395721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Sürekli renk değiştiren duvarlar</a:t>
            </a:r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F760912B-E196-FD3E-3F8D-E55B84139C9E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/>
          <a:srcRect/>
          <a:stretch/>
        </p:blipFill>
        <p:spPr>
          <a:xfrm>
            <a:off x="520871" y="931312"/>
            <a:ext cx="4642082" cy="3371178"/>
          </a:xfrm>
          <a:prstGeom prst="rect">
            <a:avLst/>
          </a:prstGeom>
        </p:spPr>
      </p:pic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52F7651E-71E8-983C-32FA-EC0DF60695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/>
          <a:stretch/>
        </p:blipFill>
        <p:spPr>
          <a:xfrm>
            <a:off x="6710427" y="1143405"/>
            <a:ext cx="2210242" cy="294699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EACFFA50-2755-A1D5-E980-F68165BABE9F}"/>
              </a:ext>
            </a:extLst>
          </p:cNvPr>
          <p:cNvSpPr txBox="1"/>
          <p:nvPr/>
        </p:nvSpPr>
        <p:spPr>
          <a:xfrm>
            <a:off x="437471" y="4291128"/>
            <a:ext cx="51453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/>
              <a:t>https://www.dezeen.com/2009/09/04/switch-restaurant-by-karim-rashid/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6CBAB64-A69E-9720-407F-3158865FEEA3}"/>
              </a:ext>
            </a:extLst>
          </p:cNvPr>
          <p:cNvSpPr txBox="1"/>
          <p:nvPr/>
        </p:nvSpPr>
        <p:spPr>
          <a:xfrm>
            <a:off x="970110" y="597935"/>
            <a:ext cx="4869180" cy="841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25"/>
              </a:spcAft>
              <a:buNone/>
            </a:pPr>
            <a:r>
              <a:rPr lang="tr-TR" b="0" i="0" noProof="1">
                <a:solidFill>
                  <a:srgbClr val="000000"/>
                </a:solidFill>
                <a:effectLst/>
                <a:latin typeface="Chronicle Text G1 A"/>
              </a:rPr>
              <a:t>Dubai, UAE.</a:t>
            </a:r>
          </a:p>
          <a:p>
            <a:pPr>
              <a:buNone/>
            </a:pPr>
            <a:br>
              <a:rPr lang="tr-TR" noProof="1"/>
            </a:br>
            <a:endParaRPr lang="tr-TR" noProof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F807E8-074E-89ED-E8CD-13D4073ED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348579" y="667706"/>
            <a:ext cx="2866669" cy="38222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20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CB8795FF-DAE1-E8C8-DCD5-62F4C1D4E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EF1DDA17-A65F-8BCF-50D9-5D336DCD27E6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970110" y="302671"/>
            <a:ext cx="3424579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Efes Deneyim Müzesi</a:t>
            </a:r>
          </a:p>
        </p:txBody>
      </p:sp>
      <p:sp>
        <p:nvSpPr>
          <p:cNvPr id="369" name="Google Shape;369;p35">
            <a:extLst>
              <a:ext uri="{FF2B5EF4-FFF2-40B4-BE49-F238E27FC236}">
                <a16:creationId xmlns:a16="http://schemas.microsoft.com/office/drawing/2014/main" id="{797A6516-70CE-6B31-B273-536376069AF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437471" y="4441376"/>
            <a:ext cx="3957218" cy="339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noProof="1"/>
              <a:t>Dijital yansıtma kullanılan duvarlar farklı deneyimler yaşatmaktadır.</a:t>
            </a:r>
          </a:p>
        </p:txBody>
      </p:sp>
      <p:pic>
        <p:nvPicPr>
          <p:cNvPr id="373" name="Google Shape;373;p35">
            <a:extLst>
              <a:ext uri="{FF2B5EF4-FFF2-40B4-BE49-F238E27FC236}">
                <a16:creationId xmlns:a16="http://schemas.microsoft.com/office/drawing/2014/main" id="{28579945-A599-C943-83EF-6E10566320FF}"/>
              </a:ext>
            </a:extLst>
          </p:cNvPr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/>
          <a:srcRect/>
          <a:stretch/>
        </p:blipFill>
        <p:spPr>
          <a:xfrm>
            <a:off x="520871" y="931312"/>
            <a:ext cx="4642082" cy="3371178"/>
          </a:xfrm>
          <a:prstGeom prst="rect">
            <a:avLst/>
          </a:prstGeom>
        </p:spPr>
      </p:pic>
      <p:pic>
        <p:nvPicPr>
          <p:cNvPr id="21" name="Google Shape;373;p35">
            <a:extLst>
              <a:ext uri="{FF2B5EF4-FFF2-40B4-BE49-F238E27FC236}">
                <a16:creationId xmlns:a16="http://schemas.microsoft.com/office/drawing/2014/main" id="{D03C95BD-1928-18DF-9E0D-81DCEC60FBD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/>
          <a:stretch/>
        </p:blipFill>
        <p:spPr>
          <a:xfrm>
            <a:off x="4749800" y="1244971"/>
            <a:ext cx="4120344" cy="215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B80ED133-1E8A-5CCF-2940-2716AFF567F5}"/>
              </a:ext>
            </a:extLst>
          </p:cNvPr>
          <p:cNvSpPr txBox="1"/>
          <p:nvPr/>
        </p:nvSpPr>
        <p:spPr>
          <a:xfrm>
            <a:off x="437471" y="4291128"/>
            <a:ext cx="51453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/>
              <a:t>https://www.demmuseums.com/tr/muzeler/efes-deneyim-muzesi/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CC444B34-8555-0061-77EC-B21340F734B4}"/>
              </a:ext>
            </a:extLst>
          </p:cNvPr>
          <p:cNvSpPr txBox="1"/>
          <p:nvPr/>
        </p:nvSpPr>
        <p:spPr>
          <a:xfrm>
            <a:off x="970110" y="597935"/>
            <a:ext cx="4869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noProof="1"/>
              <a:t>İzmir</a:t>
            </a:r>
            <a:endParaRPr lang="tr-TR" noProof="1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7B99798F-69D0-4FF9-FFE1-075DA943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noProof="1"/>
          </a:p>
        </p:txBody>
      </p:sp>
      <p:pic>
        <p:nvPicPr>
          <p:cNvPr id="1026" name="Picture 2" descr="gallery-item">
            <a:extLst>
              <a:ext uri="{FF2B5EF4-FFF2-40B4-BE49-F238E27FC236}">
                <a16:creationId xmlns:a16="http://schemas.microsoft.com/office/drawing/2014/main" id="{E3105063-7D27-B7DB-C59A-49AD6BD0B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401" y="3009900"/>
            <a:ext cx="3510744" cy="19669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377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DFE99-40D5-C12F-9323-6D50DC0E0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84A82D-ADFF-D411-F50C-9877B951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1800" noProof="1">
                <a:solidFill>
                  <a:schemeClr val="tx2"/>
                </a:solidFill>
              </a:rPr>
              <a:t>Curtain Wall House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F6EEAA0-F160-352D-5BB0-81DC4D94FE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9AE351D-5410-F95F-5FF3-B38B49C720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5237F59-25BC-F4EC-3053-7979B3B50339}"/>
              </a:ext>
            </a:extLst>
          </p:cNvPr>
          <p:cNvSpPr txBox="1"/>
          <p:nvPr/>
        </p:nvSpPr>
        <p:spPr>
          <a:xfrm>
            <a:off x="4251960" y="4912668"/>
            <a:ext cx="59084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https://shigerubanarchitects.com/works/hh/curtain-wall-house/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BAAFD46-EB6B-8512-463B-2DAB677DA5DF}"/>
              </a:ext>
            </a:extLst>
          </p:cNvPr>
          <p:cNvSpPr txBox="1"/>
          <p:nvPr/>
        </p:nvSpPr>
        <p:spPr>
          <a:xfrm>
            <a:off x="720000" y="335304"/>
            <a:ext cx="407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Shigeru Ban Architects, Japonya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68A04AA4-3ABC-5A2E-64B4-8AA38054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799" y="283506"/>
            <a:ext cx="2176486" cy="14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E9453107-FA7F-56F0-19C0-B9923718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285" y="0"/>
            <a:ext cx="2187763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8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>
          <a:extLst>
            <a:ext uri="{FF2B5EF4-FFF2-40B4-BE49-F238E27FC236}">
              <a16:creationId xmlns:a16="http://schemas.microsoft.com/office/drawing/2014/main" id="{D37A11E2-5B1B-AB16-0035-B04DF51B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>
            <a:extLst>
              <a:ext uri="{FF2B5EF4-FFF2-40B4-BE49-F238E27FC236}">
                <a16:creationId xmlns:a16="http://schemas.microsoft.com/office/drawing/2014/main" id="{17DD1582-F1A5-8812-686B-E3D0EC7346E5}"/>
              </a:ext>
            </a:extLst>
          </p:cNvPr>
          <p:cNvSpPr/>
          <p:nvPr/>
        </p:nvSpPr>
        <p:spPr>
          <a:xfrm>
            <a:off x="428700" y="358000"/>
            <a:ext cx="1341900" cy="134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1" name="Google Shape;381;p36">
            <a:extLst>
              <a:ext uri="{FF2B5EF4-FFF2-40B4-BE49-F238E27FC236}">
                <a16:creationId xmlns:a16="http://schemas.microsoft.com/office/drawing/2014/main" id="{17CAF783-620A-CF35-6F9B-B1651A364DBF}"/>
              </a:ext>
            </a:extLst>
          </p:cNvPr>
          <p:cNvSpPr/>
          <p:nvPr/>
        </p:nvSpPr>
        <p:spPr>
          <a:xfrm>
            <a:off x="1127350" y="2842475"/>
            <a:ext cx="1500300" cy="112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85" name="Google Shape;385;p36">
            <a:extLst>
              <a:ext uri="{FF2B5EF4-FFF2-40B4-BE49-F238E27FC236}">
                <a16:creationId xmlns:a16="http://schemas.microsoft.com/office/drawing/2014/main" id="{B3E34814-BD4E-62C2-BFBA-95A4408A0681}"/>
              </a:ext>
            </a:extLst>
          </p:cNvPr>
          <p:cNvPicPr preferRelativeResize="0">
            <a:picLocks noGrp="1"/>
          </p:cNvPicPr>
          <p:nvPr>
            <p:ph type="pic" idx="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00" y="2186147"/>
            <a:ext cx="2802898" cy="2400302"/>
          </a:xfrm>
          <a:prstGeom prst="rect">
            <a:avLst/>
          </a:prstGeom>
        </p:spPr>
      </p:pic>
      <p:sp>
        <p:nvSpPr>
          <p:cNvPr id="387" name="Google Shape;387;p36">
            <a:extLst>
              <a:ext uri="{FF2B5EF4-FFF2-40B4-BE49-F238E27FC236}">
                <a16:creationId xmlns:a16="http://schemas.microsoft.com/office/drawing/2014/main" id="{64552A5B-18EB-39B7-1FFC-0F85D7A9D57A}"/>
              </a:ext>
            </a:extLst>
          </p:cNvPr>
          <p:cNvSpPr/>
          <p:nvPr/>
        </p:nvSpPr>
        <p:spPr>
          <a:xfrm>
            <a:off x="5825500" y="4081250"/>
            <a:ext cx="3318600" cy="106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8" name="Google Shape;388;p36">
            <a:extLst>
              <a:ext uri="{FF2B5EF4-FFF2-40B4-BE49-F238E27FC236}">
                <a16:creationId xmlns:a16="http://schemas.microsoft.com/office/drawing/2014/main" id="{38547A99-DADE-4699-1BD2-016C81D05DAF}"/>
              </a:ext>
            </a:extLst>
          </p:cNvPr>
          <p:cNvSpPr/>
          <p:nvPr/>
        </p:nvSpPr>
        <p:spPr>
          <a:xfrm>
            <a:off x="6196425" y="4304875"/>
            <a:ext cx="2947800" cy="83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383" name="Google Shape;383;p36">
            <a:extLst>
              <a:ext uri="{FF2B5EF4-FFF2-40B4-BE49-F238E27FC236}">
                <a16:creationId xmlns:a16="http://schemas.microsoft.com/office/drawing/2014/main" id="{5D0DAB99-9EFD-5E65-99BF-78F14FE4605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469250" y="803549"/>
            <a:ext cx="6782162" cy="2172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400" noProof="1"/>
              <a:t>Tarihte yer </a:t>
            </a:r>
            <a:br>
              <a:rPr lang="tr-TR" sz="5400" noProof="1"/>
            </a:br>
            <a:r>
              <a:rPr lang="tr-TR" sz="5400" noProof="1"/>
              <a:t>	edinmiş </a:t>
            </a:r>
            <a:br>
              <a:rPr lang="tr-TR" sz="5400" noProof="1"/>
            </a:br>
            <a:r>
              <a:rPr lang="tr-TR" sz="5400" noProof="1"/>
              <a:t>		</a:t>
            </a:r>
          </a:p>
        </p:txBody>
      </p:sp>
      <p:sp>
        <p:nvSpPr>
          <p:cNvPr id="382" name="Google Shape;382;p36">
            <a:extLst>
              <a:ext uri="{FF2B5EF4-FFF2-40B4-BE49-F238E27FC236}">
                <a16:creationId xmlns:a16="http://schemas.microsoft.com/office/drawing/2014/main" id="{74704AA4-AF17-5B66-6CD0-99A5F0A64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6696" y="2225232"/>
            <a:ext cx="4139452" cy="2082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>
                <a:solidFill>
                  <a:schemeClr val="lt1"/>
                </a:solidFill>
              </a:rPr>
              <a:t>Duvar</a:t>
            </a:r>
            <a:br>
              <a:rPr lang="tr-TR" noProof="1"/>
            </a:br>
            <a:r>
              <a:rPr lang="tr-TR" noProof="1"/>
              <a:t>Yapıları</a:t>
            </a:r>
            <a:endParaRPr lang="tr-TR" noProof="1">
              <a:solidFill>
                <a:schemeClr val="accent1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95D2C40-E168-238E-5391-D4EF505BF0F7}"/>
              </a:ext>
            </a:extLst>
          </p:cNvPr>
          <p:cNvSpPr txBox="1"/>
          <p:nvPr/>
        </p:nvSpPr>
        <p:spPr>
          <a:xfrm>
            <a:off x="312057" y="4586449"/>
            <a:ext cx="262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" noProof="1">
                <a:solidFill>
                  <a:schemeClr val="bg2"/>
                </a:solidFill>
              </a:rPr>
              <a:t>https://www.dreamwallshop.com/dreamwall-renkli-tas-duvar-desenli-silinebilir-tekstil-duvar-kagidi-271</a:t>
            </a:r>
          </a:p>
        </p:txBody>
      </p:sp>
    </p:spTree>
    <p:extLst>
      <p:ext uri="{BB962C8B-B14F-4D97-AF65-F5344CB8AC3E}">
        <p14:creationId xmlns:p14="http://schemas.microsoft.com/office/powerpoint/2010/main" val="6657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39679C87-616C-2009-5386-9F6387A7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9BEF0A7A-4D73-E372-10CA-A286CDA555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Duvar Ev 2 John Hejduk</a:t>
            </a:r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ACF59537-5707-DE07-AB80-D07F62938084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BC4FE41E-69B4-406E-C8B9-BC4174975D11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1355B439-17AB-3001-02B7-BD811B0E7672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BF9953BD-D96E-9C8D-3C6F-5470243C933A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ECE53D5E-1AA9-BD5E-4DBB-3AFA73C24975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52CA374E-809C-2555-DB46-E58FAAC1B551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A586E394-D878-8B5E-9A62-15F12F349B4E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39DA9AB7-A230-7C7F-37A0-684823CBA061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7" name="Resim 6" descr="gökyüzü, dış mekan, bulut, gayrimenku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EFDC028-4A1F-D43B-D562-4FF176B1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75" y="986464"/>
            <a:ext cx="4097742" cy="3414785"/>
          </a:xfrm>
          <a:prstGeom prst="rect">
            <a:avLst/>
          </a:prstGeom>
        </p:spPr>
      </p:pic>
      <p:pic>
        <p:nvPicPr>
          <p:cNvPr id="9" name="Resim 8" descr="gökyüzü, dış mekan, bina, çi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12A706B-35D9-C49B-B4CC-00029E16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301" y="1007505"/>
            <a:ext cx="2162278" cy="3372705"/>
          </a:xfrm>
          <a:prstGeom prst="rect">
            <a:avLst/>
          </a:prstGeom>
        </p:spPr>
      </p:pic>
      <p:pic>
        <p:nvPicPr>
          <p:cNvPr id="13" name="Resim 12" descr="taslak, diyagram, teknik çizim, pl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766FC6E-67A1-AB91-8F98-585E9C30B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906" y="1466827"/>
            <a:ext cx="2041877" cy="1261880"/>
          </a:xfrm>
          <a:prstGeom prst="rect">
            <a:avLst/>
          </a:prstGeom>
        </p:spPr>
      </p:pic>
      <p:pic>
        <p:nvPicPr>
          <p:cNvPr id="17" name="Resim 16" descr="taslak, çizim, teknik çizim, diyagra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83C5AFF-FE63-9E98-C233-B8FD90EC4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284" y="2986400"/>
            <a:ext cx="2011122" cy="1106117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74BFAAFB-AA38-F651-E22F-3508CB4EF03B}"/>
              </a:ext>
            </a:extLst>
          </p:cNvPr>
          <p:cNvSpPr txBox="1"/>
          <p:nvPr/>
        </p:nvSpPr>
        <p:spPr>
          <a:xfrm>
            <a:off x="4749800" y="483953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https://www.archdaily.com/205541/ad-classics-wall-house-2-john-hejduk?ad_medium=gallery</a:t>
            </a:r>
          </a:p>
        </p:txBody>
      </p:sp>
    </p:spTree>
    <p:extLst>
      <p:ext uri="{BB962C8B-B14F-4D97-AF65-F5344CB8AC3E}">
        <p14:creationId xmlns:p14="http://schemas.microsoft.com/office/powerpoint/2010/main" val="1994613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F997044B-87F2-04A8-A9FE-BE79A0E11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596B062B-2DF0-C1D4-4D37-C1C75BD699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Berlin Duvarı</a:t>
            </a:r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BA73D510-E090-1E5C-E7F0-0F7840736DB6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B773C184-7981-EC79-1487-2B905A0EF7E1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480E45B6-D3C0-F306-9532-B8756C3CA779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B4291CD4-078C-0FDC-7F23-A2028F3AABF4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034A8BA9-D70D-4964-4933-DAE037DE3916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B7F3B753-CA00-3C89-9D66-F3D704C801F2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300D051A-2C1B-1F52-642E-7FAFFF09B317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C5C0EA0B-8905-9BFA-B4D0-A95FEB99DD8E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35343602-73BF-860F-CDB2-BD7AB0E90BE6}"/>
              </a:ext>
            </a:extLst>
          </p:cNvPr>
          <p:cNvSpPr txBox="1"/>
          <p:nvPr/>
        </p:nvSpPr>
        <p:spPr>
          <a:xfrm>
            <a:off x="4749800" y="483953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https://www.gzt.com/jurnalist/almanyayi-ikiye-bolen-duvar-berlin-duvari-2819839</a:t>
            </a:r>
          </a:p>
        </p:txBody>
      </p:sp>
      <p:pic>
        <p:nvPicPr>
          <p:cNvPr id="2050" name="Picture 2" descr="&#10;                                    Günümüzde Berlin Duvarı'nın bir parçası hala olduğu yerde durmaktadır.&#10;                                ">
            <a:extLst>
              <a:ext uri="{FF2B5EF4-FFF2-40B4-BE49-F238E27FC236}">
                <a16:creationId xmlns:a16="http://schemas.microsoft.com/office/drawing/2014/main" id="{E7A56B2A-4EE2-605F-DB87-CDD62AF3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21" y="1025902"/>
            <a:ext cx="4637544" cy="30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#10;                                    Doğu Almanya, 9 Kasım 1989’da Batı’ya geçiş yapabileceği açıklaması yaptı.&#10;                                ">
            <a:extLst>
              <a:ext uri="{FF2B5EF4-FFF2-40B4-BE49-F238E27FC236}">
                <a16:creationId xmlns:a16="http://schemas.microsoft.com/office/drawing/2014/main" id="{E1B59017-36DB-0AB2-6248-C257D3FE9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2441" y="1596000"/>
            <a:ext cx="3106834" cy="20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928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41BE8802-E073-CAA1-6E64-D850CFA53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59A0FC74-063E-CD80-95FA-A3EE78EE9D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Çin Seddi</a:t>
            </a:r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5E196773-1ADA-BECB-664E-FFD93E422AC7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2B7E98DF-7E40-C124-A447-51B4E0067C2F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392F6B0F-932F-614F-659D-64269217C446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51A07A7A-4364-DF72-E6FA-92993036FDBA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48186838-81E1-3943-FFE7-298FD9B8C6B1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F2A23AB6-9ED5-1F91-6AB9-837D9E6C3E9E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BACA79EB-A01E-6254-5919-83BBC75036F1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45FDECAF-6C41-7B30-54F9-5DB89E148E43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3DAED5EA-AE2A-B1ED-8905-C8B3171D2DBC}"/>
              </a:ext>
            </a:extLst>
          </p:cNvPr>
          <p:cNvSpPr txBox="1"/>
          <p:nvPr/>
        </p:nvSpPr>
        <p:spPr>
          <a:xfrm>
            <a:off x="4749800" y="483953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https://www.gzt.com/jurnalist/almanyayi-ikiye-bolen-duvar-berlin-duvari-2819839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3A47A3-08C8-C8F5-82D4-5F1E8C9E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21" y="838455"/>
            <a:ext cx="5342500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nlerce yıllık ihtişamıyla ayakta: Çin Seddi - Seyahat Haberleri">
            <a:extLst>
              <a:ext uri="{FF2B5EF4-FFF2-40B4-BE49-F238E27FC236}">
                <a16:creationId xmlns:a16="http://schemas.microsoft.com/office/drawing/2014/main" id="{A84DD621-98F6-F908-1FC1-8BE0B33CA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761" y="1596701"/>
            <a:ext cx="3166364" cy="211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F5D71C1-3945-EF6C-F11A-70C6F8310DE6}"/>
              </a:ext>
            </a:extLst>
          </p:cNvPr>
          <p:cNvSpPr txBox="1"/>
          <p:nvPr/>
        </p:nvSpPr>
        <p:spPr>
          <a:xfrm>
            <a:off x="4749800" y="4608959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https://image.hurimg.com/i/hurriyet/75/1110x740/5ebe8c350f254425c0d4745f.jpg</a:t>
            </a:r>
          </a:p>
        </p:txBody>
      </p:sp>
    </p:spTree>
    <p:extLst>
      <p:ext uri="{BB962C8B-B14F-4D97-AF65-F5344CB8AC3E}">
        <p14:creationId xmlns:p14="http://schemas.microsoft.com/office/powerpoint/2010/main" val="255978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9A151E4B-AE68-DDDC-1EE5-A55249DA1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49A8F823-2B24-4BF7-4666-CEAE52C0AD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Hadrian Duvarı </a:t>
            </a:r>
            <a:r>
              <a:rPr lang="tr-TR" sz="1100" noProof="1"/>
              <a:t>(Roma İmparatorluğu)</a:t>
            </a:r>
            <a:endParaRPr lang="tr-TR" noProof="1"/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8CDD267C-74FF-A64C-4C6C-6A42EA2DE87F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4D46DE9D-1D00-AFE3-F97D-266E1D678B3E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7DEB0F56-42F1-F9DB-B4BA-EE88DC8333C1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56985BAB-287B-04C4-2FA6-B31A5006DDB8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8FF322A0-C539-6146-6519-C825AA2D2AE3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100DD790-6EA7-83F9-E022-F83E2B7E462D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61BD71D0-658B-14E0-B83F-4CAEBBCC539C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CBB68855-BB81-1A39-9485-F59C9CF6D96E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9710F5B9-EA6F-B96D-F3D8-94D40392575D}"/>
              </a:ext>
            </a:extLst>
          </p:cNvPr>
          <p:cNvSpPr txBox="1"/>
          <p:nvPr/>
        </p:nvSpPr>
        <p:spPr>
          <a:xfrm>
            <a:off x="4749800" y="483953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https://tr.wikipedia.org/wiki/Hadrian_Duvar%C4%B1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BB9628-3FC2-1358-5B37-D059D308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16712" y="838455"/>
            <a:ext cx="4751917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9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3C084C14-376A-86EC-51AC-A59B827A2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19885750-8508-C6C7-25B4-0BBA58E06A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Ağlama Duvarı </a:t>
            </a:r>
            <a:r>
              <a:rPr lang="tr-TR" sz="1100" noProof="1"/>
              <a:t>(Kudüs)</a:t>
            </a:r>
            <a:endParaRPr lang="tr-TR" noProof="1"/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47896DDD-B4D4-3F2F-B841-665E3962D1D7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944D8AFC-7B70-C7F4-CC4D-F9A1226BBE2B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207F1EA3-7F20-7783-4550-4CC4F8B18794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1D67119C-FCF1-C6D7-C4CE-3FCD54A30B7E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27F146F0-C7E5-AE9D-2F82-D8FD79C0F846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0B54B45B-55E8-9BC8-2D6E-3370C3C89C76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64A11D25-D398-E1E5-696F-74E80CBC56E8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885A404A-EF87-E330-AA4E-B2DB0F4B85AC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0FB40354-6E3F-8442-E218-13DDE7E61CB9}"/>
              </a:ext>
            </a:extLst>
          </p:cNvPr>
          <p:cNvSpPr txBox="1"/>
          <p:nvPr/>
        </p:nvSpPr>
        <p:spPr>
          <a:xfrm>
            <a:off x="4749800" y="483953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https://www.gzt.com/foto-galeri/mecra/kutsal-diyarlarin-en-eski-fotograflarindan-ozel-bir-secki-2025340/4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074DC1-AFDD-72CA-E22F-33AD06BE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23031" y="838455"/>
            <a:ext cx="4739279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DB3A5DA-44A6-EB20-0CFE-DF194FF9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2311" y="1450433"/>
            <a:ext cx="2946892" cy="23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188A228-DADE-8B79-C34B-5D2B99EEFB8B}"/>
              </a:ext>
            </a:extLst>
          </p:cNvPr>
          <p:cNvSpPr txBox="1"/>
          <p:nvPr/>
        </p:nvSpPr>
        <p:spPr>
          <a:xfrm>
            <a:off x="4749800" y="4681703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https://tr.wikipedia.org/wiki/A%C4%9Flama_Duvar%C4%B1</a:t>
            </a:r>
          </a:p>
        </p:txBody>
      </p:sp>
    </p:spTree>
    <p:extLst>
      <p:ext uri="{BB962C8B-B14F-4D97-AF65-F5344CB8AC3E}">
        <p14:creationId xmlns:p14="http://schemas.microsoft.com/office/powerpoint/2010/main" val="3327001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080D1449-1C12-84BE-C89B-10F4926EF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85E32D72-9D2D-ADBB-9533-458027CBC1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Great Zimbabwe Duvarları </a:t>
            </a:r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05C6AC7F-D6DC-58A2-7266-B6E1D4F728B8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FD1226E6-6C86-E0DF-C681-4233A7F703F4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335E6DF8-7541-9458-AA14-BEB7C5D7D8DB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42F9038B-A82C-A50C-6D6E-91DD42D01FA7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34A296C3-94E3-7E81-C0EF-E1917B4F59B1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F75078A3-3B97-1442-F0CE-D9D480E9CAB4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45CCD690-C1C5-C07E-C482-51785544AF57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A7784A9D-7A0D-DA37-A931-9E3C20C0AB38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F18D92E-3C75-BEA7-C8CB-023150BF9F31}"/>
              </a:ext>
            </a:extLst>
          </p:cNvPr>
          <p:cNvSpPr txBox="1"/>
          <p:nvPr/>
        </p:nvSpPr>
        <p:spPr>
          <a:xfrm>
            <a:off x="4749800" y="483953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https://education.nationalgeographic.org/resource/great-zimbabwe/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71D47FE-B8D3-7AF9-BA49-07A8B17E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23031" y="1022295"/>
            <a:ext cx="4739279" cy="31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12005374-6BF9-7D3F-BCE4-987CD387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6586" y="1627425"/>
            <a:ext cx="3155539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E41F5C4-02D6-282A-CED4-FC98AF084F5F}"/>
              </a:ext>
            </a:extLst>
          </p:cNvPr>
          <p:cNvSpPr txBox="1"/>
          <p:nvPr/>
        </p:nvSpPr>
        <p:spPr>
          <a:xfrm>
            <a:off x="4749800" y="463960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https://en.wikipedia.org/wiki/Great_Zimbabwe#/media/File:Great-zim-aerial-looking-West.JPG</a:t>
            </a:r>
          </a:p>
        </p:txBody>
      </p:sp>
    </p:spTree>
    <p:extLst>
      <p:ext uri="{BB962C8B-B14F-4D97-AF65-F5344CB8AC3E}">
        <p14:creationId xmlns:p14="http://schemas.microsoft.com/office/powerpoint/2010/main" val="488910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D0C96843-C3A8-7B2C-F657-E4EF1E4C0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8AD1805F-C5C2-BCAF-F2A4-2CAFE771A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İnka Duvarları (</a:t>
            </a:r>
            <a:r>
              <a:rPr lang="tr-TR" sz="3200" noProof="1"/>
              <a:t>Machu-picchu)</a:t>
            </a:r>
            <a:endParaRPr lang="tr-TR" noProof="1"/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A0B3AEDD-1A41-C02D-1377-6C74940A4BA3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0B682121-B9CB-2C5B-2187-1CB35E9FD43A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FED98A7C-738B-E995-A998-B299CB7D6C01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87E7D5D1-822D-5FA0-00C3-DBAD7136BAF5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8EC157FC-8D53-5A98-8C56-AD655972637E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30DB5B50-6019-CB5C-4CCB-D2099376ED1B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267ED6DF-63B4-9B37-EED3-3CE2C2705156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7596585F-FBCC-73AB-AFEF-14C17FE3235F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43F46EF2-421E-990A-B20A-B67F22B2A1CC}"/>
              </a:ext>
            </a:extLst>
          </p:cNvPr>
          <p:cNvSpPr txBox="1"/>
          <p:nvPr/>
        </p:nvSpPr>
        <p:spPr>
          <a:xfrm>
            <a:off x="4749800" y="483953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https://arkeofili.com/ikonik-inka-sehri-machu-picchu/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AFDC43-E4F0-9631-A87B-B5B03CA0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23031" y="1040664"/>
            <a:ext cx="4739279" cy="315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B7D6AE8-F837-ACA0-0240-DAEE20F91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701748" y="1627425"/>
            <a:ext cx="314521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9005133-67A3-4C4E-4F4B-441BBD7AC79A}"/>
              </a:ext>
            </a:extLst>
          </p:cNvPr>
          <p:cNvSpPr txBox="1"/>
          <p:nvPr/>
        </p:nvSpPr>
        <p:spPr>
          <a:xfrm>
            <a:off x="4749800" y="463960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https://en.wikipedia.org/wiki/Great_Zimbabwe#/media/File:Great-zim-aerial-looking-West.JPG</a:t>
            </a:r>
          </a:p>
        </p:txBody>
      </p:sp>
    </p:spTree>
    <p:extLst>
      <p:ext uri="{BB962C8B-B14F-4D97-AF65-F5344CB8AC3E}">
        <p14:creationId xmlns:p14="http://schemas.microsoft.com/office/powerpoint/2010/main" val="681828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>
          <a:extLst>
            <a:ext uri="{FF2B5EF4-FFF2-40B4-BE49-F238E27FC236}">
              <a16:creationId xmlns:a16="http://schemas.microsoft.com/office/drawing/2014/main" id="{AC1A59E9-C11B-D518-84C8-692F06818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60">
            <a:extLst>
              <a:ext uri="{FF2B5EF4-FFF2-40B4-BE49-F238E27FC236}">
                <a16:creationId xmlns:a16="http://schemas.microsoft.com/office/drawing/2014/main" id="{CB7B0D28-3403-CBBC-CE79-4B66ADE763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1421" y="22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/>
              <a:t>The Wailing House </a:t>
            </a:r>
            <a:r>
              <a:rPr lang="tr-TR" sz="1400" noProof="1"/>
              <a:t>(Beyrut)</a:t>
            </a:r>
            <a:endParaRPr lang="tr-TR" noProof="1"/>
          </a:p>
        </p:txBody>
      </p:sp>
      <p:sp>
        <p:nvSpPr>
          <p:cNvPr id="1016" name="Google Shape;1016;p60">
            <a:extLst>
              <a:ext uri="{FF2B5EF4-FFF2-40B4-BE49-F238E27FC236}">
                <a16:creationId xmlns:a16="http://schemas.microsoft.com/office/drawing/2014/main" id="{C40BB5DC-3A3C-72DB-8F58-3B3B83C7D5C3}"/>
              </a:ext>
            </a:extLst>
          </p:cNvPr>
          <p:cNvSpPr/>
          <p:nvPr/>
        </p:nvSpPr>
        <p:spPr>
          <a:xfrm>
            <a:off x="-1150" y="0"/>
            <a:ext cx="405000" cy="159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7" name="Google Shape;1017;p60">
            <a:extLst>
              <a:ext uri="{FF2B5EF4-FFF2-40B4-BE49-F238E27FC236}">
                <a16:creationId xmlns:a16="http://schemas.microsoft.com/office/drawing/2014/main" id="{CE5A12DF-C41D-6801-D6D5-2349F84D9F6E}"/>
              </a:ext>
            </a:extLst>
          </p:cNvPr>
          <p:cNvSpPr/>
          <p:nvPr/>
        </p:nvSpPr>
        <p:spPr>
          <a:xfrm>
            <a:off x="7575475" y="4789425"/>
            <a:ext cx="1285800" cy="3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8" name="Google Shape;1018;p60">
            <a:extLst>
              <a:ext uri="{FF2B5EF4-FFF2-40B4-BE49-F238E27FC236}">
                <a16:creationId xmlns:a16="http://schemas.microsoft.com/office/drawing/2014/main" id="{E8F3A367-EC53-8432-81FA-17F078E7122A}"/>
              </a:ext>
            </a:extLst>
          </p:cNvPr>
          <p:cNvSpPr/>
          <p:nvPr/>
        </p:nvSpPr>
        <p:spPr>
          <a:xfrm>
            <a:off x="8740225" y="53500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19" name="Google Shape;1019;p60">
            <a:extLst>
              <a:ext uri="{FF2B5EF4-FFF2-40B4-BE49-F238E27FC236}">
                <a16:creationId xmlns:a16="http://schemas.microsoft.com/office/drawing/2014/main" id="{65FC2C35-FC07-1510-B2D4-02D593711826}"/>
              </a:ext>
            </a:extLst>
          </p:cNvPr>
          <p:cNvSpPr/>
          <p:nvPr/>
        </p:nvSpPr>
        <p:spPr>
          <a:xfrm>
            <a:off x="8740225" y="89560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0" name="Google Shape;1020;p60">
            <a:extLst>
              <a:ext uri="{FF2B5EF4-FFF2-40B4-BE49-F238E27FC236}">
                <a16:creationId xmlns:a16="http://schemas.microsoft.com/office/drawing/2014/main" id="{FF1F9C65-F1E2-1C42-43BC-20A38772D163}"/>
              </a:ext>
            </a:extLst>
          </p:cNvPr>
          <p:cNvSpPr/>
          <p:nvPr/>
        </p:nvSpPr>
        <p:spPr>
          <a:xfrm>
            <a:off x="8740225" y="125621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1" name="Google Shape;1021;p60">
            <a:extLst>
              <a:ext uri="{FF2B5EF4-FFF2-40B4-BE49-F238E27FC236}">
                <a16:creationId xmlns:a16="http://schemas.microsoft.com/office/drawing/2014/main" id="{792D8609-7F0F-E20D-4968-7671E97F40E5}"/>
              </a:ext>
            </a:extLst>
          </p:cNvPr>
          <p:cNvSpPr/>
          <p:nvPr/>
        </p:nvSpPr>
        <p:spPr>
          <a:xfrm>
            <a:off x="8740225" y="161681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2" name="Google Shape;1022;p60">
            <a:extLst>
              <a:ext uri="{FF2B5EF4-FFF2-40B4-BE49-F238E27FC236}">
                <a16:creationId xmlns:a16="http://schemas.microsoft.com/office/drawing/2014/main" id="{E233493F-CD03-594D-B283-1039F5C9B633}"/>
              </a:ext>
            </a:extLst>
          </p:cNvPr>
          <p:cNvSpPr/>
          <p:nvPr/>
        </p:nvSpPr>
        <p:spPr>
          <a:xfrm>
            <a:off x="8740225" y="1977420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sp>
        <p:nvSpPr>
          <p:cNvPr id="1023" name="Google Shape;1023;p60">
            <a:extLst>
              <a:ext uri="{FF2B5EF4-FFF2-40B4-BE49-F238E27FC236}">
                <a16:creationId xmlns:a16="http://schemas.microsoft.com/office/drawing/2014/main" id="{9531F2C5-E010-EB1B-5EAF-748D379D893E}"/>
              </a:ext>
            </a:extLst>
          </p:cNvPr>
          <p:cNvSpPr/>
          <p:nvPr/>
        </p:nvSpPr>
        <p:spPr>
          <a:xfrm>
            <a:off x="8729275" y="2338025"/>
            <a:ext cx="111900" cy="111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noProof="1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AD5A23-D953-6FE4-0543-B2C2C313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187641" y="1040664"/>
            <a:ext cx="4210059" cy="315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B0DEFBC-AB04-3F34-838D-C26A90BE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701748" y="1630865"/>
            <a:ext cx="3145215" cy="208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3FAB754-369C-2E2F-3575-0702BA60DDF9}"/>
              </a:ext>
            </a:extLst>
          </p:cNvPr>
          <p:cNvSpPr txBox="1"/>
          <p:nvPr/>
        </p:nvSpPr>
        <p:spPr>
          <a:xfrm>
            <a:off x="4838700" y="485409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noProof="1"/>
              <a:t>https://explanders.com/africa-middle-east/lebanon/beirut/al-basa-building/</a:t>
            </a:r>
          </a:p>
        </p:txBody>
      </p:sp>
    </p:spTree>
    <p:extLst>
      <p:ext uri="{BB962C8B-B14F-4D97-AF65-F5344CB8AC3E}">
        <p14:creationId xmlns:p14="http://schemas.microsoft.com/office/powerpoint/2010/main" val="2028813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>
          <a:extLst>
            <a:ext uri="{FF2B5EF4-FFF2-40B4-BE49-F238E27FC236}">
              <a16:creationId xmlns:a16="http://schemas.microsoft.com/office/drawing/2014/main" id="{E2E9BA0E-DD7E-A769-D9C3-0744406E8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uvar, saksı çiçeği, vazo, çiçek saksıs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BE40707-92D9-5E33-CDEB-E2E201BA6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67" name="Google Shape;967;p56">
            <a:extLst>
              <a:ext uri="{FF2B5EF4-FFF2-40B4-BE49-F238E27FC236}">
                <a16:creationId xmlns:a16="http://schemas.microsoft.com/office/drawing/2014/main" id="{01856763-F2A8-CD64-DC98-158001A211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2874328"/>
            <a:ext cx="4284979" cy="897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noProof="1">
                <a:solidFill>
                  <a:schemeClr val="bg2"/>
                </a:solidFill>
              </a:rPr>
              <a:t>Teşekkürler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986C58-BBAB-CA95-088E-75048C401554}"/>
              </a:ext>
            </a:extLst>
          </p:cNvPr>
          <p:cNvSpPr/>
          <p:nvPr/>
        </p:nvSpPr>
        <p:spPr>
          <a:xfrm>
            <a:off x="4839027" y="3019291"/>
            <a:ext cx="2313440" cy="22549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D270AD1-D01E-EB22-184A-6464660AB37A}"/>
              </a:ext>
            </a:extLst>
          </p:cNvPr>
          <p:cNvSpPr/>
          <p:nvPr/>
        </p:nvSpPr>
        <p:spPr>
          <a:xfrm>
            <a:off x="4304974" y="3733914"/>
            <a:ext cx="7509136" cy="149546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BC7AB8FC-A400-5866-424C-EDB48AC3F50F}"/>
              </a:ext>
            </a:extLst>
          </p:cNvPr>
          <p:cNvSpPr/>
          <p:nvPr/>
        </p:nvSpPr>
        <p:spPr>
          <a:xfrm>
            <a:off x="2496671" y="4508271"/>
            <a:ext cx="2042247" cy="3033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noProof="1"/>
          </a:p>
        </p:txBody>
      </p:sp>
      <p:sp>
        <p:nvSpPr>
          <p:cNvPr id="968" name="Google Shape;968;p56">
            <a:extLst>
              <a:ext uri="{FF2B5EF4-FFF2-40B4-BE49-F238E27FC236}">
                <a16:creationId xmlns:a16="http://schemas.microsoft.com/office/drawing/2014/main" id="{7714875C-B970-4FEE-103A-130A41DB83E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96561" y="4427990"/>
            <a:ext cx="2642466" cy="884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noProof="1">
                <a:solidFill>
                  <a:schemeClr val="tx1"/>
                </a:solidFill>
              </a:rPr>
              <a:t>Sorularınızı alabiliriz.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r-TR" noProof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tr-TR" noProof="1">
              <a:solidFill>
                <a:schemeClr val="lt1"/>
              </a:solidFill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6977CE8-B86D-5057-2287-DF7E3DEC2F24}"/>
              </a:ext>
            </a:extLst>
          </p:cNvPr>
          <p:cNvSpPr/>
          <p:nvPr/>
        </p:nvSpPr>
        <p:spPr>
          <a:xfrm>
            <a:off x="1035800" y="224216"/>
            <a:ext cx="6595075" cy="46950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BEGÜM İMAL</a:t>
            </a:r>
          </a:p>
          <a:p>
            <a:pPr algn="r">
              <a:lnSpc>
                <a:spcPct val="150000"/>
              </a:lnSpc>
            </a:pPr>
            <a:r>
              <a:rPr lang="en-GB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FATMANUR CAMGÖZ</a:t>
            </a:r>
          </a:p>
          <a:p>
            <a:pPr algn="r">
              <a:lnSpc>
                <a:spcPct val="150000"/>
              </a:lnSpc>
            </a:pPr>
            <a:r>
              <a:rPr lang="en-GB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ORIEL NDUWIMIGISHA   </a:t>
            </a:r>
          </a:p>
          <a:p>
            <a:pPr algn="r">
              <a:lnSpc>
                <a:spcPct val="150000"/>
              </a:lnSpc>
            </a:pPr>
            <a:r>
              <a:rPr lang="en-GB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OSAMA SAİF QASEM </a:t>
            </a:r>
          </a:p>
          <a:p>
            <a:pPr algn="r">
              <a:lnSpc>
                <a:spcPct val="150000"/>
              </a:lnSpc>
            </a:pPr>
            <a:r>
              <a:rPr lang="en-GB" sz="2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RUKİYE KALKANLI</a:t>
            </a:r>
          </a:p>
          <a:p>
            <a:pPr algn="r">
              <a:lnSpc>
                <a:spcPct val="150000"/>
              </a:lnSpc>
            </a:pPr>
            <a:r>
              <a:rPr lang="en-GB" sz="31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SELÇUK DERE</a:t>
            </a:r>
          </a:p>
          <a:p>
            <a:pPr algn="r">
              <a:lnSpc>
                <a:spcPct val="150000"/>
              </a:lnSpc>
            </a:pPr>
            <a:r>
              <a:rPr lang="en-GB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6020202030204" pitchFamily="34" charset="0"/>
              </a:rPr>
              <a:t>ZEHRA SULAK</a:t>
            </a:r>
            <a:endParaRPr lang="en-GB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86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50BF-67DE-B799-1946-DE7D5AE7F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9A07CC-499B-9A62-3A99-2F271E56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1800" noProof="1">
                <a:solidFill>
                  <a:schemeClr val="tx2"/>
                </a:solidFill>
              </a:rPr>
              <a:t>Chronotope Duvar Ağı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08CE815-3515-11CB-967D-F53F7C9436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254C752-E96B-A932-427A-F6D069ABC9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DE0AD92D-34E1-7B13-DBA0-FC05E8DE723D}"/>
              </a:ext>
            </a:extLst>
          </p:cNvPr>
          <p:cNvSpPr txBox="1"/>
          <p:nvPr/>
        </p:nvSpPr>
        <p:spPr>
          <a:xfrm>
            <a:off x="4251960" y="4912668"/>
            <a:ext cx="59084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https://mimdap.org/mimarlik-dunyasindan/duvarlaryyla-one-cykan-bir-ev/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72CB08A-16E5-BF98-B2B1-60383F94EA03}"/>
              </a:ext>
            </a:extLst>
          </p:cNvPr>
          <p:cNvSpPr txBox="1"/>
          <p:nvPr/>
        </p:nvSpPr>
        <p:spPr>
          <a:xfrm>
            <a:off x="720000" y="335304"/>
            <a:ext cx="407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Unsangdong Architect, Güney Kore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CCF4AB3-0347-C6CE-4A31-72F0804AE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0"/>
            <a:ext cx="2226585" cy="12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193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A2323-187D-1BB9-7948-C3B437D0C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394255-1FA9-6F72-7746-14608BCC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1800" noProof="1">
                <a:solidFill>
                  <a:schemeClr val="tx2"/>
                </a:solidFill>
              </a:rPr>
              <a:t>Yaşayan/Yeşil Duvarlar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9D66D95-AC6C-23EF-66B4-D211EEB2FC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CA894ED-D684-5581-1B82-7C91085D23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260A5D0-7C8E-033E-9446-0DA8C28B2A0C}"/>
              </a:ext>
            </a:extLst>
          </p:cNvPr>
          <p:cNvSpPr txBox="1"/>
          <p:nvPr/>
        </p:nvSpPr>
        <p:spPr>
          <a:xfrm>
            <a:off x="4251960" y="4912668"/>
            <a:ext cx="59084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https://www.yapikatalogu.com/blog/yesil-duvarlar-teknoloji-dogayi-mimariye-nasil-getiriyor_191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B069CF1-05A7-7A81-6E23-A1D299523342}"/>
              </a:ext>
            </a:extLst>
          </p:cNvPr>
          <p:cNvSpPr txBox="1"/>
          <p:nvPr/>
        </p:nvSpPr>
        <p:spPr>
          <a:xfrm>
            <a:off x="720000" y="335304"/>
            <a:ext cx="407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Remi Connolly-Taylor, Londra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F5739CD-CA66-C379-20DD-3487BBDCB9EF}"/>
              </a:ext>
            </a:extLst>
          </p:cNvPr>
          <p:cNvSpPr txBox="1"/>
          <p:nvPr/>
        </p:nvSpPr>
        <p:spPr>
          <a:xfrm>
            <a:off x="424601" y="4261963"/>
            <a:ext cx="8218598" cy="87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00"/>
              </a:lnSpc>
              <a:spcAft>
                <a:spcPts val="750"/>
              </a:spcAft>
              <a:buNone/>
            </a:pPr>
            <a:r>
              <a:rPr lang="tr-TR" sz="12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Çağdaş yeşil duvarlar iki ana kategoriye ayrılıyor: “</a:t>
            </a:r>
            <a:r>
              <a:rPr lang="tr-TR" sz="1200" b="0" i="0" noProof="1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yeşil cepheler</a:t>
            </a:r>
            <a:r>
              <a:rPr lang="tr-TR" sz="12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” olarak adlandırılan toprağa dayanan tırmanma bitkileriyle süslenmiş geleneksel duvarlar ve özel olarak kullanılan bitkiler için dikey bir yetiştirme yüzeyi sağlamak üzere inşa edilmiş gerçek “</a:t>
            </a:r>
            <a:r>
              <a:rPr lang="tr-TR" sz="1200" b="0" i="0" noProof="1">
                <a:solidFill>
                  <a:schemeClr val="accent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yaşam duvarları</a:t>
            </a:r>
            <a:r>
              <a:rPr lang="tr-TR" sz="12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”</a:t>
            </a:r>
            <a:endParaRPr lang="tr-TR" sz="1050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3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4AC2D-E6F6-3D8D-417F-100816D0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C14D04-B464-FCAA-57D2-8954BB27B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1800" noProof="1">
                <a:solidFill>
                  <a:schemeClr val="tx2"/>
                </a:solidFill>
              </a:rPr>
              <a:t>Maryland House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74867CF-9493-E6FB-3A06-AD1117156F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B6A1010-4183-EBEF-4943-7518E22C97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811D5F1-2CB3-38F7-EA1E-61F92A829DEC}"/>
              </a:ext>
            </a:extLst>
          </p:cNvPr>
          <p:cNvSpPr txBox="1"/>
          <p:nvPr/>
        </p:nvSpPr>
        <p:spPr>
          <a:xfrm>
            <a:off x="5753100" y="4912668"/>
            <a:ext cx="59084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https://www.arkitera.com/haber/londrada-cam-tugla-duvarli-ev/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382B842-690A-1667-BB2C-D150B63FF66F}"/>
              </a:ext>
            </a:extLst>
          </p:cNvPr>
          <p:cNvSpPr txBox="1"/>
          <p:nvPr/>
        </p:nvSpPr>
        <p:spPr>
          <a:xfrm>
            <a:off x="720000" y="335304"/>
            <a:ext cx="407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Remi Connolly-Taylor, Londra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BBBF6E-4D87-A0BB-AF78-0244908A20B8}"/>
              </a:ext>
            </a:extLst>
          </p:cNvPr>
          <p:cNvSpPr txBox="1"/>
          <p:nvPr/>
        </p:nvSpPr>
        <p:spPr>
          <a:xfrm>
            <a:off x="424601" y="4261963"/>
            <a:ext cx="8218598" cy="344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00"/>
              </a:lnSpc>
              <a:spcAft>
                <a:spcPts val="750"/>
              </a:spcAft>
              <a:buNone/>
            </a:pPr>
            <a:r>
              <a:rPr lang="tr-TR" sz="16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Cam Tuğla Duvarlı Ev</a:t>
            </a:r>
            <a:endParaRPr lang="tr-TR" sz="1200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64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09D02-EF36-84CC-4BAF-CAABBC327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ABBE10-FEBB-E654-6C2F-36D96E19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1800" noProof="1">
                <a:solidFill>
                  <a:schemeClr val="tx2"/>
                </a:solidFill>
              </a:rPr>
              <a:t>Kumdan Yapılan 3D Baskı Duvar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ED20FB6-564C-9BFB-AE9B-120EDE1CFB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F88D7B5-9CDD-11BD-2807-D9FFFFD524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B84F7F45-328E-4C29-93F6-42433A596682}"/>
              </a:ext>
            </a:extLst>
          </p:cNvPr>
          <p:cNvSpPr txBox="1"/>
          <p:nvPr/>
        </p:nvSpPr>
        <p:spPr>
          <a:xfrm>
            <a:off x="5753100" y="4912668"/>
            <a:ext cx="59084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https://www.arkitera.com/haber/kumdan-yapilan-3d-baski-duvar/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E200A94-E2DF-6D15-0E5F-3E17D284C818}"/>
              </a:ext>
            </a:extLst>
          </p:cNvPr>
          <p:cNvSpPr txBox="1"/>
          <p:nvPr/>
        </p:nvSpPr>
        <p:spPr>
          <a:xfrm>
            <a:off x="720000" y="338845"/>
            <a:ext cx="407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Barry Wark</a:t>
            </a:r>
            <a:r>
              <a:rPr lang="tr-TR" noProof="1">
                <a:solidFill>
                  <a:schemeClr val="bg1">
                    <a:lumMod val="25000"/>
                  </a:schemeClr>
                </a:solidFill>
              </a:rPr>
              <a:t>, </a:t>
            </a:r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Dubai'deki Museum of the Future</a:t>
            </a:r>
            <a:endParaRPr lang="tr-TR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BEB9D6-5F17-FAF0-63C3-C4246CBA187F}"/>
              </a:ext>
            </a:extLst>
          </p:cNvPr>
          <p:cNvSpPr txBox="1"/>
          <p:nvPr/>
        </p:nvSpPr>
        <p:spPr>
          <a:xfrm>
            <a:off x="424601" y="4261963"/>
            <a:ext cx="8218598" cy="61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00"/>
              </a:lnSpc>
              <a:spcAft>
                <a:spcPts val="750"/>
              </a:spcAft>
              <a:buNone/>
            </a:pPr>
            <a:r>
              <a:rPr lang="tr-TR" sz="16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Barry Wark otomobil üretiminde kullanılan kum baskı teknolojisinin, inşaat endüstrisi için bir oyun değiştirici olabileceğine inanıyor</a:t>
            </a:r>
            <a:endParaRPr lang="tr-TR" sz="1200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4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0F364-E41E-1905-C29F-5671FC95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7A41E1-5C6E-3B04-94B7-308C45BE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1800" noProof="1">
                <a:solidFill>
                  <a:schemeClr val="tx2"/>
                </a:solidFill>
              </a:rPr>
              <a:t>Terk Edilmiş Yapının Kıvrımlı Beton Duvarlarla Çevrili Bir Kütüphaneye Dönüşümü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8B9C0C7-16AF-CA53-CF18-0B0A88D15F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7C33737-8615-7962-0AE5-27705CE2A4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BA8D1B44-D059-4C75-83D2-37B6BD02C44A}"/>
              </a:ext>
            </a:extLst>
          </p:cNvPr>
          <p:cNvSpPr txBox="1"/>
          <p:nvPr/>
        </p:nvSpPr>
        <p:spPr>
          <a:xfrm>
            <a:off x="3162300" y="4912668"/>
            <a:ext cx="59084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https://www.arkitera.com/haber/terk-edilmis-yapinin-kivrimli-beton-duvarlarla-cevrili-bir-kutuphaneye-donusumu/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16F9F40-CB21-DA11-B854-C769DF4F3DC6}"/>
              </a:ext>
            </a:extLst>
          </p:cNvPr>
          <p:cNvSpPr txBox="1"/>
          <p:nvPr/>
        </p:nvSpPr>
        <p:spPr>
          <a:xfrm>
            <a:off x="3585120" y="350275"/>
            <a:ext cx="208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Atelier Xi</a:t>
            </a:r>
            <a:r>
              <a:rPr lang="tr-TR" noProof="1">
                <a:solidFill>
                  <a:schemeClr val="bg1">
                    <a:lumMod val="25000"/>
                  </a:schemeClr>
                </a:solidFill>
              </a:rPr>
              <a:t>, Çin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391B3B0-63FA-B65E-865C-9CF331853BD8}"/>
              </a:ext>
            </a:extLst>
          </p:cNvPr>
          <p:cNvSpPr txBox="1"/>
          <p:nvPr/>
        </p:nvSpPr>
        <p:spPr>
          <a:xfrm>
            <a:off x="424601" y="4261963"/>
            <a:ext cx="8218598" cy="598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00"/>
              </a:lnSpc>
              <a:spcAft>
                <a:spcPts val="750"/>
              </a:spcAft>
              <a:buNone/>
            </a:pPr>
            <a:r>
              <a:rPr lang="tr-TR" sz="16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Kütüphane, harap bir evin etrafına inşa edilmiş beton bir hacimden oluşuyor</a:t>
            </a:r>
            <a:br>
              <a:rPr lang="tr-TR" sz="1600" noProof="1"/>
            </a:br>
            <a:endParaRPr lang="tr-TR" sz="1200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5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06B9A-C7F4-B6C5-9324-212648714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DDCF69-D04E-BF32-1E42-9FB5F1E5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1800" noProof="1">
                <a:solidFill>
                  <a:schemeClr val="tx2"/>
                </a:solidFill>
              </a:rPr>
              <a:t>Terk Edilmiş Ahşap Bir Eve 3D Baskı Duvarlar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142E8B3-5B2B-AA30-7866-40742E8F99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A7CB60E-E6DE-5630-A943-AAF116C8E9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F67198B-8464-507A-5578-D070AB9958E9}"/>
              </a:ext>
            </a:extLst>
          </p:cNvPr>
          <p:cNvSpPr txBox="1"/>
          <p:nvPr/>
        </p:nvSpPr>
        <p:spPr>
          <a:xfrm>
            <a:off x="3162300" y="4912668"/>
            <a:ext cx="59084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https://www.arkitera.com/haber/terk-edilmis-ahsap-bir-eve-3d-baski-duvarlar-eklendi/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14091AD-27A6-200A-845F-A99D0B55E9DD}"/>
              </a:ext>
            </a:extLst>
          </p:cNvPr>
          <p:cNvSpPr txBox="1"/>
          <p:nvPr/>
        </p:nvSpPr>
        <p:spPr>
          <a:xfrm>
            <a:off x="720000" y="344560"/>
            <a:ext cx="2571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0" i="0" noProof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John Lin ve Lidia Ratoi</a:t>
            </a:r>
            <a:r>
              <a:rPr lang="tr-TR" noProof="1">
                <a:solidFill>
                  <a:schemeClr val="bg1">
                    <a:lumMod val="25000"/>
                  </a:schemeClr>
                </a:solidFill>
              </a:rPr>
              <a:t>, Çin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D7F0E21-00CB-E217-9FAF-2E4AE7D72855}"/>
              </a:ext>
            </a:extLst>
          </p:cNvPr>
          <p:cNvSpPr txBox="1"/>
          <p:nvPr/>
        </p:nvSpPr>
        <p:spPr>
          <a:xfrm>
            <a:off x="424601" y="4261963"/>
            <a:ext cx="8218598" cy="883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100"/>
              </a:lnSpc>
              <a:spcAft>
                <a:spcPts val="750"/>
              </a:spcAft>
              <a:buNone/>
            </a:pPr>
            <a:r>
              <a:rPr lang="tr-TR" sz="16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Traditional House of the Future olarak adlandırılan prototip proje, Çin’in güneybatısındaki Nanlong Köyü’nde harap hale gelmiş yüzlerce eski ahşap evin yenilenmesine yönelik bir hükümet planının parçası.</a:t>
            </a:r>
            <a:endParaRPr lang="tr-TR" sz="1200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94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BC376-6216-21F8-263D-82D3794A9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CF13E3-04A7-E519-E267-7DFCF97E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tr-TR" sz="2400" noProof="1">
                <a:solidFill>
                  <a:schemeClr val="tx2"/>
                </a:solidFill>
              </a:rPr>
              <a:t>Dikey Tuğla Duvar Ev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DF06A11-A4E0-3DE5-424C-CA5152BF04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1" y="743405"/>
            <a:ext cx="3924300" cy="351855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E9AD41C-F808-E69E-388C-409DB419F9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31975"/>
            <a:ext cx="4071199" cy="352998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B516B8C-5A07-A31B-C9B8-599F15D88033}"/>
              </a:ext>
            </a:extLst>
          </p:cNvPr>
          <p:cNvSpPr txBox="1"/>
          <p:nvPr/>
        </p:nvSpPr>
        <p:spPr>
          <a:xfrm>
            <a:off x="3642360" y="4912668"/>
            <a:ext cx="54284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900" noProof="1">
                <a:solidFill>
                  <a:schemeClr val="bg1">
                    <a:lumMod val="25000"/>
                  </a:schemeClr>
                </a:solidFill>
              </a:rPr>
              <a:t>https://www.arkitera.com/haber/dikey-tugla-duvarlarla-yapilmis-aydinlik-bir-ev/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5574CE8-5A82-F419-0BA1-792C35A4975F}"/>
              </a:ext>
            </a:extLst>
          </p:cNvPr>
          <p:cNvSpPr txBox="1"/>
          <p:nvPr/>
        </p:nvSpPr>
        <p:spPr>
          <a:xfrm>
            <a:off x="720000" y="413223"/>
            <a:ext cx="208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noProof="1">
                <a:solidFill>
                  <a:schemeClr val="bg1">
                    <a:lumMod val="25000"/>
                  </a:schemeClr>
                </a:solidFill>
              </a:rPr>
              <a:t>Wallmakers, Hindistan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CC7BE47-5756-4A90-713D-35C0239D7477}"/>
              </a:ext>
            </a:extLst>
          </p:cNvPr>
          <p:cNvSpPr txBox="1"/>
          <p:nvPr/>
        </p:nvSpPr>
        <p:spPr>
          <a:xfrm>
            <a:off x="424601" y="4261963"/>
            <a:ext cx="8218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Projenin tasarımcıları, Laurie Baker’ın da kullandığı, tuğlaların döndürülmüş dikey bir yönelimle döşendiği ve duvar içinde ısıl verimi artıran ve toplam hacmi azaltan bir boşluk yarattığı </a:t>
            </a:r>
            <a:r>
              <a:rPr lang="tr-TR" sz="1200" b="0" i="1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“rat trap bond”</a:t>
            </a:r>
            <a:r>
              <a:rPr lang="tr-TR" sz="1200" b="0" i="0" noProof="1">
                <a:solidFill>
                  <a:schemeClr val="bg1">
                    <a:lumMod val="25000"/>
                  </a:schemeClr>
                </a:solidFill>
                <a:effectLst/>
                <a:latin typeface="Roboto" panose="02000000000000000000" pitchFamily="2" charset="0"/>
              </a:rPr>
              <a:t> tekniği olarak bilinen duvarcılık tarzını hayata geçirmiş.</a:t>
            </a:r>
            <a:endParaRPr lang="tr-TR" sz="1200" noProof="1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7378"/>
      </p:ext>
    </p:extLst>
  </p:cSld>
  <p:clrMapOvr>
    <a:masterClrMapping/>
  </p:clrMapOvr>
</p:sld>
</file>

<file path=ppt/theme/theme1.xml><?xml version="1.0" encoding="utf-8"?>
<a:theme xmlns:a="http://schemas.openxmlformats.org/drawingml/2006/main" name="Interior Design Catalog by Slidesgo">
  <a:themeElements>
    <a:clrScheme name="Simple Light">
      <a:dk1>
        <a:srgbClr val="262626"/>
      </a:dk1>
      <a:lt1>
        <a:srgbClr val="F2F2F0"/>
      </a:lt1>
      <a:dk2>
        <a:srgbClr val="828C72"/>
      </a:dk2>
      <a:lt2>
        <a:srgbClr val="A67D65"/>
      </a:lt2>
      <a:accent1>
        <a:srgbClr val="D9BDA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914</Words>
  <Application>Microsoft Office PowerPoint</Application>
  <PresentationFormat>Ekran Gösterisi (16:9)</PresentationFormat>
  <Paragraphs>103</Paragraphs>
  <Slides>29</Slides>
  <Notes>23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8" baseType="lpstr">
      <vt:lpstr>Roboto</vt:lpstr>
      <vt:lpstr>Bebas Neue</vt:lpstr>
      <vt:lpstr>Arial Narrow</vt:lpstr>
      <vt:lpstr>Arial</vt:lpstr>
      <vt:lpstr>Chronicle Text G1 A</vt:lpstr>
      <vt:lpstr>Manrope</vt:lpstr>
      <vt:lpstr>Dosis</vt:lpstr>
      <vt:lpstr>GothamTRUN-Book</vt:lpstr>
      <vt:lpstr>Interior Design Catalog by Slidesgo</vt:lpstr>
      <vt:lpstr>Farklı</vt:lpstr>
      <vt:lpstr>Curtain Wall House</vt:lpstr>
      <vt:lpstr>Chronotope Duvar Ağı</vt:lpstr>
      <vt:lpstr>Yaşayan/Yeşil Duvarlar</vt:lpstr>
      <vt:lpstr>Maryland House</vt:lpstr>
      <vt:lpstr>Kumdan Yapılan 3D Baskı Duvar</vt:lpstr>
      <vt:lpstr>Terk Edilmiş Yapının Kıvrımlı Beton Duvarlarla Çevrili Bir Kütüphaneye Dönüşümü</vt:lpstr>
      <vt:lpstr>Terk Edilmiş Ahşap Bir Eve 3D Baskı Duvarlar</vt:lpstr>
      <vt:lpstr>Dikey Tuğla Duvar Ev</vt:lpstr>
      <vt:lpstr>nOna Sanat Merkezi</vt:lpstr>
      <vt:lpstr>Lego Duvar</vt:lpstr>
      <vt:lpstr>Casa Ballena Gallery </vt:lpstr>
      <vt:lpstr>Cam Şişe Duvar</vt:lpstr>
      <vt:lpstr>Geri dönüşüm malzemelerden duvar denemeleri</vt:lpstr>
      <vt:lpstr>Geri dönüşüm malzemelerden duvar denemeleri</vt:lpstr>
      <vt:lpstr>Geri dönüşüm malzemelerden duvar denemeleri</vt:lpstr>
      <vt:lpstr>PowerPoint Sunusu</vt:lpstr>
      <vt:lpstr>PowerPoint Sunusu</vt:lpstr>
      <vt:lpstr>PowerPoint Sunusu</vt:lpstr>
      <vt:lpstr>Tarihte yer   edinmiş    </vt:lpstr>
      <vt:lpstr>Duvar Ev 2 John Hejduk</vt:lpstr>
      <vt:lpstr>Berlin Duvarı</vt:lpstr>
      <vt:lpstr>Çin Seddi</vt:lpstr>
      <vt:lpstr>Hadrian Duvarı (Roma İmparatorluğu)</vt:lpstr>
      <vt:lpstr>Ağlama Duvarı (Kudüs)</vt:lpstr>
      <vt:lpstr>Great Zimbabwe Duvarları </vt:lpstr>
      <vt:lpstr>İnka Duvarları (Machu-picchu)</vt:lpstr>
      <vt:lpstr>The Wailing House (Beyrut)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SELÇUK DERE</cp:lastModifiedBy>
  <cp:revision>50</cp:revision>
  <dcterms:modified xsi:type="dcterms:W3CDTF">2025-04-24T20:00:03Z</dcterms:modified>
</cp:coreProperties>
</file>